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57" r:id="rId3"/>
    <p:sldId id="378" r:id="rId4"/>
    <p:sldId id="379" r:id="rId5"/>
    <p:sldId id="381" r:id="rId6"/>
    <p:sldId id="382" r:id="rId7"/>
    <p:sldId id="384" r:id="rId8"/>
    <p:sldId id="360" r:id="rId9"/>
    <p:sldId id="356" r:id="rId10"/>
    <p:sldId id="357" r:id="rId11"/>
    <p:sldId id="369" r:id="rId12"/>
    <p:sldId id="372" r:id="rId13"/>
    <p:sldId id="368" r:id="rId14"/>
    <p:sldId id="367" r:id="rId15"/>
    <p:sldId id="370" r:id="rId16"/>
    <p:sldId id="375" r:id="rId17"/>
    <p:sldId id="373" r:id="rId18"/>
    <p:sldId id="383" r:id="rId19"/>
    <p:sldId id="374" r:id="rId20"/>
    <p:sldId id="380" r:id="rId21"/>
    <p:sldId id="292" r:id="rId22"/>
    <p:sldId id="371" r:id="rId23"/>
    <p:sldId id="264" r:id="rId24"/>
    <p:sldId id="376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CH, Sarah" initials="LS" lastIdx="3" clrIdx="0">
    <p:extLst>
      <p:ext uri="{19B8F6BF-5375-455C-9EA6-DF929625EA0E}">
        <p15:presenceInfo xmlns:p15="http://schemas.microsoft.com/office/powerpoint/2012/main" userId="S-1-5-21-1463861888-1148693830-2432142812-104945" providerId="AD"/>
      </p:ext>
    </p:extLst>
  </p:cmAuthor>
  <p:cmAuthor id="2" name="RAE, Marion" initials="RM" lastIdx="3" clrIdx="1">
    <p:extLst>
      <p:ext uri="{19B8F6BF-5375-455C-9EA6-DF929625EA0E}">
        <p15:presenceInfo xmlns:p15="http://schemas.microsoft.com/office/powerpoint/2012/main" userId="S-1-5-21-1463861888-1148693830-2432142812-146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C8B"/>
    <a:srgbClr val="FFFFFF"/>
    <a:srgbClr val="F4D2EB"/>
    <a:srgbClr val="612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65456" autoAdjust="0"/>
  </p:normalViewPr>
  <p:slideViewPr>
    <p:cSldViewPr snapToGrid="0" showGuides="1">
      <p:cViewPr varScale="1">
        <p:scale>
          <a:sx n="86" d="100"/>
          <a:sy n="86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82"/>
    </p:cViewPr>
  </p:sorterViewPr>
  <p:notesViewPr>
    <p:cSldViewPr snapToGrid="0">
      <p:cViewPr varScale="1">
        <p:scale>
          <a:sx n="96" d="100"/>
          <a:sy n="96" d="100"/>
        </p:scale>
        <p:origin x="3660" y="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202E7-5736-44AB-A5B8-39715BB37474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4252-433F-4B9B-A632-824F2524620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215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0CBC-2C98-44F9-A683-05E209A767FB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C03F-22F6-4E7A-BD9C-D0DC9F5ECC7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7671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651391"/>
          </a:xfrm>
        </p:spPr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730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591051"/>
            <a:ext cx="5953125" cy="51816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256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21087"/>
            <a:ext cx="6186557" cy="530749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347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80722"/>
            <a:ext cx="5953125" cy="514591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73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4047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262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695825"/>
            <a:ext cx="5953126" cy="50863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838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6713" y="4777194"/>
            <a:ext cx="5838687" cy="4476136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0904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404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3"/>
            <a:ext cx="5953125" cy="4757332"/>
          </a:xfrm>
        </p:spPr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929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29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1837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4651390"/>
          </a:xfrm>
        </p:spPr>
        <p:txBody>
          <a:bodyPr/>
          <a:lstStyle/>
          <a:p>
            <a:pPr lvl="0"/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669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4"/>
            <a:ext cx="5953125" cy="3908614"/>
          </a:xfrm>
        </p:spPr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7987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2211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566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27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934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272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049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296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52975"/>
            <a:ext cx="5695633" cy="4381500"/>
          </a:xfrm>
        </p:spPr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86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368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4777192"/>
            <a:ext cx="5953125" cy="497640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C03F-22F6-4E7A-BD9C-D0DC9F5ECC7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3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Green gradient filled block." title="Green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Green gradient filled block." title="Green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Green gradient filled block." title="Green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 descr="Green gradient filled block." title="Green Block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White filled block." title="White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 descr="White filled block." title="White Block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>
              <a:defRPr sz="2200" b="1"/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 descr="Green filled line." title="Green Line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Background in NDIS Commission purple." title="Purple Background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 descr="Green filled line." title="Green Line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08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E83-4174-4B32-9C1C-E89A22CE8484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Rectangle 10" descr="Green gradient filled line." title="Green Line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5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E83-4174-4B32-9C1C-E89A22CE8484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Rectangle 10" descr="Green gradient filled line." title="Green Line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E83-4174-4B32-9C1C-E89A22CE8484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2" name="Rectangle 11" descr="Green gradient filled line." title="Green Line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23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DE83-4174-4B32-9C1C-E89A22CE8484}" type="datetimeFigureOut">
              <a:rPr lang="en-AU" smtClean="0"/>
              <a:t>29/04/2019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4" name="Rectangle 13" descr="Green gradient filled line." title="Green Line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Green gradient filled block." title="Green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 descr="Green gradient filled block." title="Green Block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7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  <p:sp>
        <p:nvSpPr>
          <p:cNvPr id="9" name="Rectangle 8" descr="White filled block." title="White Block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 descr="Green filled line." title="Green Line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 descr="White filled block." title="White Block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>
              <a:defRPr sz="2200" b="1"/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 descr="Green filled line." title="Green Line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06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 descr="Green filled line." title="Green Line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83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Rectangle 10" descr="Green gradient filled line." title="Green Line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1" name="Rectangle 10" descr="Green gradient filled line." title="Green Line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2" name="Rectangle 11" descr="Green gradient filled line." title="Green Line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6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04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4" name="Rectangle 13" descr="Green gradient filled line." title="Green Line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 descr="Australian Government Crest and NDIS Quality and Safeguards Commission Logo." title="NDIS Quality and Safeguards Commiss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05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62" r:id="rId5"/>
    <p:sldLayoutId id="2147483650" r:id="rId6"/>
    <p:sldLayoutId id="2147483663" r:id="rId7"/>
    <p:sldLayoutId id="2147483652" r:id="rId8"/>
    <p:sldLayoutId id="21474836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 userDrawn="1">
          <p15:clr>
            <a:srgbClr val="F26B43"/>
          </p15:clr>
        </p15:guide>
        <p15:guide id="2" pos="7061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orient="horz" pos="1275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B44DE83-4174-4B32-9C1C-E89A22CE8484}" type="datetimeFigureOut">
              <a:rPr lang="en-AU" smtClean="0"/>
              <a:pPr/>
              <a:t>29/04/2019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63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127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ndiscommission.gov.au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linkedin.com/company/ndis-quality-and-safeguards-commission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C568-7C13-49F7-A1E6-2486B6401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NDIS Quality and Safeguards Commission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A23C9-DB31-4A48-A867-38DA7D261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Roadshow presentation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287A-223A-4018-A0FE-A80B9A33D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March – April 2019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988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Provider registration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778924"/>
            <a:ext cx="10086338" cy="4183437"/>
          </a:xfrm>
        </p:spPr>
        <p:txBody>
          <a:bodyPr/>
          <a:lstStyle/>
          <a:p>
            <a:r>
              <a:rPr lang="en-AU" dirty="0"/>
              <a:t>Sets conditions of registration:</a:t>
            </a:r>
          </a:p>
          <a:p>
            <a:pPr lvl="2"/>
            <a:r>
              <a:rPr lang="en-AU" sz="2500" dirty="0"/>
              <a:t>Compliance with Commonwealth, state and territory laws</a:t>
            </a:r>
          </a:p>
          <a:p>
            <a:pPr lvl="2"/>
            <a:r>
              <a:rPr lang="en-AU" sz="2500" dirty="0"/>
              <a:t>Suitability to operate: entity and key personnel</a:t>
            </a:r>
          </a:p>
          <a:p>
            <a:pPr lvl="2"/>
            <a:r>
              <a:rPr lang="en-AU" sz="2500" dirty="0"/>
              <a:t>NDIS Code of Conduct</a:t>
            </a:r>
          </a:p>
          <a:p>
            <a:pPr lvl="2"/>
            <a:r>
              <a:rPr lang="en-AU" sz="2500" dirty="0"/>
              <a:t>Complaints management requirements</a:t>
            </a:r>
          </a:p>
          <a:p>
            <a:pPr lvl="2"/>
            <a:r>
              <a:rPr lang="en-AU" sz="2500" dirty="0"/>
              <a:t>NDIS Practice Standards</a:t>
            </a:r>
          </a:p>
          <a:p>
            <a:pPr lvl="2"/>
            <a:r>
              <a:rPr lang="en-AU" sz="2500" dirty="0"/>
              <a:t>Incident management and </a:t>
            </a:r>
            <a:r>
              <a:rPr lang="en-AU" sz="2500" dirty="0" smtClean="0"/>
              <a:t>Reportable </a:t>
            </a:r>
            <a:r>
              <a:rPr lang="en-AU" sz="2500" dirty="0"/>
              <a:t>I</a:t>
            </a:r>
            <a:r>
              <a:rPr lang="en-AU" sz="2500" dirty="0" smtClean="0"/>
              <a:t>ncident </a:t>
            </a:r>
            <a:r>
              <a:rPr lang="en-AU" sz="2500" dirty="0"/>
              <a:t>requirements</a:t>
            </a:r>
          </a:p>
          <a:p>
            <a:pPr lvl="2"/>
            <a:r>
              <a:rPr lang="en-AU" sz="2500" dirty="0"/>
              <a:t>Behaviour </a:t>
            </a:r>
            <a:r>
              <a:rPr lang="en-AU" sz="2500" dirty="0" smtClean="0"/>
              <a:t>Support </a:t>
            </a:r>
            <a:r>
              <a:rPr lang="en-AU" sz="2500" dirty="0"/>
              <a:t>requirements (if applicable)</a:t>
            </a:r>
          </a:p>
          <a:p>
            <a:pPr lvl="2"/>
            <a:r>
              <a:rPr lang="en-AU" sz="2500" dirty="0"/>
              <a:t>Worker screening.</a:t>
            </a:r>
          </a:p>
          <a:p>
            <a:endParaRPr lang="en-AU" dirty="0"/>
          </a:p>
        </p:txBody>
      </p:sp>
      <p:pic>
        <p:nvPicPr>
          <p:cNvPr id="5" name="Picture 4" descr="Photo of women with thumb up and icon of Register form." title="Register Icon and Wom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927" y="1633161"/>
            <a:ext cx="2771473" cy="2550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Code of Conduct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29" y="2024063"/>
            <a:ext cx="10226676" cy="4176712"/>
          </a:xfrm>
        </p:spPr>
        <p:txBody>
          <a:bodyPr/>
          <a:lstStyle/>
          <a:p>
            <a:r>
              <a:rPr lang="en-AU" sz="2800" b="0" dirty="0" smtClean="0"/>
              <a:t>Helps shape behaviour and culture of providers and workers</a:t>
            </a:r>
          </a:p>
          <a:p>
            <a:endParaRPr lang="en-AU" sz="2800" dirty="0" smtClean="0"/>
          </a:p>
          <a:p>
            <a:r>
              <a:rPr lang="en-AU" sz="2800" dirty="0" smtClean="0"/>
              <a:t>Applies to all providers (registered/unregistered) and workers</a:t>
            </a:r>
          </a:p>
          <a:p>
            <a:endParaRPr lang="en-AU" sz="2800" dirty="0"/>
          </a:p>
          <a:p>
            <a:r>
              <a:rPr lang="en-AU" sz="2800" dirty="0" smtClean="0"/>
              <a:t>Anyone can complain to the NDIS Commission </a:t>
            </a:r>
            <a:r>
              <a:rPr lang="en-AU" sz="2800" b="0" dirty="0" smtClean="0"/>
              <a:t>about a breach</a:t>
            </a:r>
          </a:p>
          <a:p>
            <a:endParaRPr lang="en-AU" sz="2800" dirty="0"/>
          </a:p>
          <a:p>
            <a:r>
              <a:rPr lang="en-AU" sz="2800" b="0" dirty="0" smtClean="0"/>
              <a:t>The </a:t>
            </a:r>
            <a:r>
              <a:rPr lang="en-AU" sz="2800" dirty="0" smtClean="0"/>
              <a:t>NDIS Commission monitors compliance </a:t>
            </a:r>
            <a:r>
              <a:rPr lang="en-AU" sz="2800" b="0" dirty="0" smtClean="0"/>
              <a:t>and can take a range of actions in response to breaches.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Icon depicting Code of Conduct." title="Code of Conduct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80" y="2378869"/>
            <a:ext cx="1314450" cy="1733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0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 Standards Audit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733" y="1748553"/>
            <a:ext cx="10206268" cy="4607797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All registered providers must be audited against </a:t>
            </a:r>
            <a:r>
              <a:rPr lang="en-AU" sz="2800" b="0" dirty="0"/>
              <a:t>relevant </a:t>
            </a:r>
            <a:r>
              <a:rPr lang="en-AU" sz="2800" dirty="0"/>
              <a:t>NDIS Practice </a:t>
            </a:r>
            <a:r>
              <a:rPr lang="en-AU" sz="2800" dirty="0" smtClean="0"/>
              <a:t>Standards</a:t>
            </a:r>
          </a:p>
          <a:p>
            <a:endParaRPr lang="en-AU" sz="2800" b="0" dirty="0" smtClean="0"/>
          </a:p>
          <a:p>
            <a:r>
              <a:rPr lang="en-AU" sz="2800" dirty="0" smtClean="0"/>
              <a:t>Audits </a:t>
            </a:r>
            <a:r>
              <a:rPr lang="en-AU" sz="2800" dirty="0"/>
              <a:t>are proportionate to the size and scale </a:t>
            </a:r>
            <a:r>
              <a:rPr lang="en-AU" sz="2800" b="0" dirty="0"/>
              <a:t>of the organisation</a:t>
            </a:r>
            <a:r>
              <a:rPr lang="en-AU" sz="2800" dirty="0"/>
              <a:t>, risk </a:t>
            </a:r>
            <a:r>
              <a:rPr lang="en-AU" sz="2800" b="0" dirty="0" smtClean="0"/>
              <a:t>and</a:t>
            </a:r>
            <a:r>
              <a:rPr lang="en-AU" sz="2800" dirty="0" smtClean="0"/>
              <a:t> </a:t>
            </a:r>
            <a:r>
              <a:rPr lang="en-AU" sz="2800" dirty="0"/>
              <a:t>complexity of </a:t>
            </a:r>
            <a:r>
              <a:rPr lang="en-AU" sz="2800" dirty="0" smtClean="0"/>
              <a:t>supports &amp; services </a:t>
            </a:r>
            <a:r>
              <a:rPr lang="en-AU" sz="2800" b="0" dirty="0" smtClean="0"/>
              <a:t>delivered</a:t>
            </a:r>
          </a:p>
          <a:p>
            <a:endParaRPr lang="en-AU" sz="2800" b="0" dirty="0"/>
          </a:p>
          <a:p>
            <a:r>
              <a:rPr lang="en-AU" sz="2800" b="0" dirty="0" smtClean="0"/>
              <a:t>We’re approving and training more audit bodies</a:t>
            </a:r>
          </a:p>
          <a:p>
            <a:endParaRPr lang="en-AU" sz="2800" b="0" dirty="0"/>
          </a:p>
          <a:p>
            <a:r>
              <a:rPr lang="en-AU" sz="2800" dirty="0"/>
              <a:t>W</a:t>
            </a:r>
            <a:r>
              <a:rPr lang="en-AU" sz="2800" dirty="0" smtClean="0"/>
              <a:t>e’re here to help guide you through the process.</a:t>
            </a:r>
          </a:p>
          <a:p>
            <a:endParaRPr lang="en-AU" sz="2800" dirty="0"/>
          </a:p>
          <a:p>
            <a:pPr lvl="2" indent="0">
              <a:buNone/>
            </a:pPr>
            <a:endParaRPr lang="en-AU" sz="2800" dirty="0"/>
          </a:p>
          <a:p>
            <a:endParaRPr lang="en-AU" dirty="0"/>
          </a:p>
        </p:txBody>
      </p:sp>
      <p:pic>
        <p:nvPicPr>
          <p:cNvPr id="5" name="Picture 4" descr="Icons depicting Code of Conduct &amp; Practice Standards with man pointing to Practice Standards." title="Code of Conduct &amp; Practice Standards Icons with Man Point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864" y="4052451"/>
            <a:ext cx="3431156" cy="20960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9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Complaints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65266" y="1657353"/>
            <a:ext cx="11089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en-AU" sz="2400" dirty="0"/>
              <a:t>NDIS participants have the right to complain </a:t>
            </a:r>
            <a:r>
              <a:rPr lang="en-AU" sz="2400" dirty="0" smtClean="0"/>
              <a:t>about </a:t>
            </a:r>
            <a:r>
              <a:rPr lang="en-AU" sz="2400" dirty="0"/>
              <a:t>the safety and quality of NDIS supports and </a:t>
            </a:r>
            <a:r>
              <a:rPr lang="en-AU" sz="2400" dirty="0" smtClean="0"/>
              <a:t>services</a:t>
            </a:r>
            <a:endParaRPr lang="en-AU" sz="2400" dirty="0"/>
          </a:p>
          <a:p>
            <a:pPr marL="0" lvl="2" indent="0">
              <a:buNone/>
            </a:pPr>
            <a:endParaRPr lang="en-AU" sz="2400" b="1" dirty="0"/>
          </a:p>
          <a:p>
            <a:pPr marL="0" lvl="2" indent="0">
              <a:buNone/>
            </a:pPr>
            <a:r>
              <a:rPr lang="en-AU" sz="2400" b="1" dirty="0"/>
              <a:t>Every NDIS provider must have effective complaints management and 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/>
              <a:t>resolution arrangements</a:t>
            </a:r>
            <a:endParaRPr lang="en-AU" sz="2400" b="1" dirty="0"/>
          </a:p>
          <a:p>
            <a:endParaRPr lang="en-AU" sz="2400" dirty="0"/>
          </a:p>
          <a:p>
            <a:r>
              <a:rPr lang="en-AU" sz="2400" dirty="0"/>
              <a:t>The NDIS Commission will be responsible for handling complaints about NDIS providers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AU" sz="2400" dirty="0" smtClean="0"/>
              <a:t>All </a:t>
            </a:r>
            <a:r>
              <a:rPr lang="en-AU" sz="2400" dirty="0"/>
              <a:t>complaints will be taken seriously and assessed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AU" sz="2400" dirty="0"/>
              <a:t>Some complaints will be appropriate for a facilitated resolution process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AU" sz="2400" dirty="0"/>
              <a:t>Some complaints will require </a:t>
            </a:r>
            <a:r>
              <a:rPr lang="en-AU" sz="2400" dirty="0" smtClean="0"/>
              <a:t>investigation</a:t>
            </a:r>
            <a:endParaRPr lang="en-AU" sz="2400" dirty="0"/>
          </a:p>
          <a:p>
            <a:pPr lvl="2"/>
            <a:endParaRPr lang="en-AU" sz="2400" dirty="0"/>
          </a:p>
          <a:p>
            <a:pPr marL="0" lvl="2" indent="0">
              <a:buNone/>
            </a:pPr>
            <a:r>
              <a:rPr lang="en-AU" sz="2400" b="1" dirty="0"/>
              <a:t>Complaints and feedback are an opportunity for providers to improve service delivery.</a:t>
            </a:r>
          </a:p>
        </p:txBody>
      </p:sp>
      <p:pic>
        <p:nvPicPr>
          <p:cNvPr id="5" name="Content Placeholder 4" descr="Photo of woman holding a folder with Complaint on the cover." title="Woman Holding Complaint Fold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4719" y="1970202"/>
            <a:ext cx="1609725" cy="1809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4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Reportable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4" y="1565340"/>
            <a:ext cx="11222182" cy="4971010"/>
          </a:xfrm>
        </p:spPr>
        <p:txBody>
          <a:bodyPr>
            <a:normAutofit/>
          </a:bodyPr>
          <a:lstStyle/>
          <a:p>
            <a:r>
              <a:rPr lang="en-AU" sz="2800" dirty="0"/>
              <a:t>Providers must notify, investigate and respond to reportable </a:t>
            </a:r>
            <a:r>
              <a:rPr lang="en-AU" sz="2800" dirty="0" smtClean="0"/>
              <a:t>incidents </a:t>
            </a:r>
            <a:r>
              <a:rPr lang="en-AU" sz="2800" b="0" dirty="0" smtClean="0"/>
              <a:t>involving NDIS participants including:</a:t>
            </a:r>
          </a:p>
          <a:p>
            <a:pPr marL="819150" lvl="2" indent="-457200"/>
            <a:r>
              <a:rPr lang="en-AU" sz="2800" b="0" dirty="0" smtClean="0"/>
              <a:t>Death </a:t>
            </a:r>
          </a:p>
          <a:p>
            <a:pPr marL="819150" lvl="2" indent="-457200"/>
            <a:r>
              <a:rPr lang="en-AU" sz="2800" b="0" dirty="0" smtClean="0"/>
              <a:t>Serious injury </a:t>
            </a:r>
          </a:p>
          <a:p>
            <a:pPr marL="819150" lvl="2" indent="-457200"/>
            <a:r>
              <a:rPr lang="en-AU" sz="2800" b="0" dirty="0" smtClean="0"/>
              <a:t>Abuse and neglect </a:t>
            </a:r>
          </a:p>
          <a:p>
            <a:pPr marL="819150" lvl="2" indent="-457200"/>
            <a:r>
              <a:rPr lang="en-AU" sz="2800" dirty="0" smtClean="0"/>
              <a:t>Unlawful </a:t>
            </a:r>
            <a:r>
              <a:rPr lang="en-AU" sz="2800" dirty="0"/>
              <a:t>sexual or physical contact </a:t>
            </a:r>
            <a:endParaRPr lang="en-AU" sz="2800" dirty="0" smtClean="0"/>
          </a:p>
          <a:p>
            <a:pPr marL="819150" lvl="2" indent="-457200"/>
            <a:r>
              <a:rPr lang="en-AU" sz="2800" dirty="0"/>
              <a:t>Sexual </a:t>
            </a:r>
            <a:r>
              <a:rPr lang="en-AU" sz="2800" dirty="0" smtClean="0"/>
              <a:t>misconduct including grooming for sexual activity</a:t>
            </a:r>
          </a:p>
          <a:p>
            <a:pPr marL="819150" lvl="2" indent="-457200"/>
            <a:r>
              <a:rPr lang="en-AU" sz="2800" b="0" dirty="0" smtClean="0"/>
              <a:t>Unauthorised use of restrictive practices.</a:t>
            </a:r>
          </a:p>
          <a:p>
            <a:r>
              <a:rPr lang="en-AU" sz="2800" b="0" dirty="0"/>
              <a:t/>
            </a:r>
            <a:br>
              <a:rPr lang="en-AU" sz="2800" b="0" dirty="0"/>
            </a:br>
            <a:r>
              <a:rPr lang="en-AU" sz="2800" dirty="0" smtClean="0"/>
              <a:t>Reporting </a:t>
            </a:r>
            <a:r>
              <a:rPr lang="en-AU" sz="2800" dirty="0"/>
              <a:t>the incident to the NDIS Commission does not replace notifying any appropriate authorities, such as the police.</a:t>
            </a:r>
          </a:p>
          <a:p>
            <a:endParaRPr lang="en-AU" dirty="0"/>
          </a:p>
        </p:txBody>
      </p:sp>
      <p:pic>
        <p:nvPicPr>
          <p:cNvPr id="5" name="Picture 4" descr="2 women with one touching the other's shoulder and holding up her other palm towards camera." title="Relevant Pho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624" y="2182338"/>
            <a:ext cx="1921514" cy="1868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6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Behaviour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645921"/>
            <a:ext cx="11167554" cy="5045826"/>
          </a:xfrm>
        </p:spPr>
        <p:txBody>
          <a:bodyPr>
            <a:normAutofit/>
          </a:bodyPr>
          <a:lstStyle/>
          <a:p>
            <a:r>
              <a:rPr lang="en-AU" sz="2800" b="0" dirty="0"/>
              <a:t>Positive</a:t>
            </a:r>
            <a:r>
              <a:rPr lang="en-AU" sz="2800" dirty="0"/>
              <a:t> Behaviour Support Capability Framework</a:t>
            </a:r>
            <a:r>
              <a:rPr lang="en-AU" sz="2800" b="0" dirty="0"/>
              <a:t/>
            </a:r>
            <a:br>
              <a:rPr lang="en-AU" sz="2800" b="0" dirty="0"/>
            </a:br>
            <a:endParaRPr lang="en-AU" sz="2800" b="0" dirty="0"/>
          </a:p>
          <a:p>
            <a:r>
              <a:rPr lang="en-AU" sz="2800" dirty="0"/>
              <a:t>Behaviour Support providers must lodge behaviour support plans with the NDIS Commission </a:t>
            </a:r>
            <a:r>
              <a:rPr lang="en-AU" sz="2800" b="0" dirty="0"/>
              <a:t>and notify it of the use of restrictive practices</a:t>
            </a:r>
            <a:br>
              <a:rPr lang="en-AU" sz="2800" b="0" dirty="0"/>
            </a:br>
            <a:endParaRPr lang="en-AU" sz="2800" b="0" dirty="0"/>
          </a:p>
          <a:p>
            <a:r>
              <a:rPr lang="en-AU" sz="2800" b="0" dirty="0"/>
              <a:t>Providers using restrictive practices must report monthly</a:t>
            </a:r>
          </a:p>
          <a:p>
            <a:endParaRPr lang="en-AU" sz="2800" b="0" dirty="0"/>
          </a:p>
          <a:p>
            <a:r>
              <a:rPr lang="en-AU" sz="2800" dirty="0"/>
              <a:t>Existing state legislation on restrictive practice </a:t>
            </a:r>
            <a:endParaRPr lang="en-AU" sz="2800" dirty="0" smtClean="0"/>
          </a:p>
          <a:p>
            <a:r>
              <a:rPr lang="en-AU" sz="2800" dirty="0" smtClean="0"/>
              <a:t>authorisations </a:t>
            </a:r>
            <a:r>
              <a:rPr lang="en-AU" sz="2800" dirty="0"/>
              <a:t>still </a:t>
            </a:r>
            <a:r>
              <a:rPr lang="en-AU" sz="2800" dirty="0" smtClean="0"/>
              <a:t>apply.</a:t>
            </a:r>
            <a:endParaRPr lang="en-AU" sz="2800" dirty="0"/>
          </a:p>
          <a:p>
            <a:endParaRPr lang="en-AU" dirty="0"/>
          </a:p>
        </p:txBody>
      </p:sp>
      <p:pic>
        <p:nvPicPr>
          <p:cNvPr id="6" name="Picture 5" descr="Icon with 4 ticked bullet points and photo of woman looking at it." title="Behaviour Support Plan Icon and Wom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429" y="3805212"/>
            <a:ext cx="1907176" cy="22088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7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Worker screening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724297"/>
            <a:ext cx="10448612" cy="4632053"/>
          </a:xfrm>
        </p:spPr>
        <p:txBody>
          <a:bodyPr>
            <a:normAutofit/>
          </a:bodyPr>
          <a:lstStyle/>
          <a:p>
            <a:r>
              <a:rPr lang="en-AU" dirty="0" smtClean="0"/>
              <a:t>New national worker screening system and database from 1 July 2019</a:t>
            </a:r>
          </a:p>
          <a:p>
            <a:endParaRPr lang="en-AU" b="0" dirty="0"/>
          </a:p>
          <a:p>
            <a:r>
              <a:rPr lang="en-AU" b="0" dirty="0" smtClean="0"/>
              <a:t>It will </a:t>
            </a:r>
            <a:r>
              <a:rPr lang="en-AU" dirty="0" smtClean="0"/>
              <a:t>replace existing arrangements </a:t>
            </a:r>
            <a:r>
              <a:rPr lang="en-AU" b="0" dirty="0" smtClean="0"/>
              <a:t>and set a single, </a:t>
            </a:r>
            <a:r>
              <a:rPr lang="en-AU" dirty="0" smtClean="0"/>
              <a:t>national standard for all workers</a:t>
            </a:r>
          </a:p>
          <a:p>
            <a:endParaRPr lang="en-AU" b="0" dirty="0"/>
          </a:p>
          <a:p>
            <a:r>
              <a:rPr lang="en-AU" b="0" dirty="0" smtClean="0"/>
              <a:t>When in place, </a:t>
            </a:r>
            <a:r>
              <a:rPr lang="en-AU" dirty="0" smtClean="0"/>
              <a:t>all registered NDIS providers must ensure </a:t>
            </a:r>
          </a:p>
          <a:p>
            <a:r>
              <a:rPr lang="en-AU" dirty="0" smtClean="0"/>
              <a:t>workers have a valid clearance </a:t>
            </a:r>
          </a:p>
          <a:p>
            <a:endParaRPr lang="en-AU" b="0" dirty="0"/>
          </a:p>
          <a:p>
            <a:r>
              <a:rPr lang="en-AU" b="0" dirty="0" smtClean="0"/>
              <a:t>Workers will be subject to ongoing </a:t>
            </a:r>
            <a:r>
              <a:rPr lang="en-AU" b="0" dirty="0"/>
              <a:t>monitoring </a:t>
            </a:r>
            <a:r>
              <a:rPr lang="en-AU" b="0" dirty="0" smtClean="0"/>
              <a:t>nationally.</a:t>
            </a:r>
            <a:endParaRPr lang="en-AU" b="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Illustration of map of Australia with counter-clockwise arrow around it and different colours of people with smiles and ticks on their chests." title="Worker Screening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369" y="3491346"/>
            <a:ext cx="2578906" cy="2565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08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yramid diagram depicting " title="Investigative Powers and Enforcement Action Diagra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Investigative Powers and Enforcement Action</a:t>
            </a:r>
            <a:endParaRPr lang="en-AU" dirty="0"/>
          </a:p>
        </p:txBody>
      </p:sp>
      <p:pic>
        <p:nvPicPr>
          <p:cNvPr id="5" name="Content Placeholder 4" descr="Diagram in pyramid shape with levels of severity within it." title="Pyramid Diagram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5239" r="2509" b="4711"/>
          <a:stretch/>
        </p:blipFill>
        <p:spPr>
          <a:xfrm>
            <a:off x="2700853" y="1575869"/>
            <a:ext cx="7002767" cy="500525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 smtClean="0"/>
              <a:t>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89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 for transition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567543"/>
            <a:ext cx="11141429" cy="49688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AU" sz="2800" b="0" dirty="0" smtClean="0"/>
              <a:t>$</a:t>
            </a:r>
            <a:r>
              <a:rPr lang="en-AU" sz="2800" b="0" dirty="0" err="1" smtClean="0"/>
              <a:t>17.6m</a:t>
            </a:r>
            <a:r>
              <a:rPr lang="en-AU" sz="2800" b="0" dirty="0" smtClean="0"/>
              <a:t> </a:t>
            </a:r>
            <a:r>
              <a:rPr lang="en-AU" sz="2800" i="1" dirty="0" smtClean="0"/>
              <a:t>Support </a:t>
            </a:r>
            <a:r>
              <a:rPr lang="en-AU" sz="2800" i="1" dirty="0"/>
              <a:t>for NDIS Providers </a:t>
            </a:r>
            <a:r>
              <a:rPr lang="en-AU" sz="2800" i="1" dirty="0" smtClean="0"/>
              <a:t>Program - </a:t>
            </a:r>
            <a:r>
              <a:rPr lang="en-AU" sz="2800" b="0" dirty="0" smtClean="0"/>
              <a:t>applications now open</a:t>
            </a:r>
            <a:br>
              <a:rPr lang="en-AU" sz="2800" b="0" dirty="0" smtClean="0"/>
            </a:br>
            <a:endParaRPr lang="en-AU" sz="2800" b="0" dirty="0"/>
          </a:p>
          <a:p>
            <a:pPr>
              <a:lnSpc>
                <a:spcPct val="120000"/>
              </a:lnSpc>
            </a:pPr>
            <a:r>
              <a:rPr lang="en-AU" sz="2800" b="0" dirty="0" smtClean="0"/>
              <a:t>To help NDIS providers deliver </a:t>
            </a:r>
            <a:r>
              <a:rPr lang="en-AU" sz="2800" b="0" dirty="0"/>
              <a:t>safe </a:t>
            </a:r>
            <a:r>
              <a:rPr lang="en-AU" sz="2800" b="0" dirty="0" smtClean="0"/>
              <a:t>and high </a:t>
            </a:r>
            <a:r>
              <a:rPr lang="en-AU" sz="2800" b="0" dirty="0"/>
              <a:t>quality </a:t>
            </a:r>
            <a:r>
              <a:rPr lang="en-AU" sz="2800" b="0" dirty="0" smtClean="0"/>
              <a:t>services/support</a:t>
            </a:r>
            <a:br>
              <a:rPr lang="en-AU" sz="2800" b="0" dirty="0" smtClean="0"/>
            </a:br>
            <a:r>
              <a:rPr lang="en-AU" sz="2800" b="0" dirty="0" smtClean="0"/>
              <a:t/>
            </a:r>
            <a:br>
              <a:rPr lang="en-AU" sz="2800" b="0" dirty="0" smtClean="0"/>
            </a:br>
            <a:r>
              <a:rPr lang="en-AU" sz="2800" dirty="0" smtClean="0"/>
              <a:t>Focus on developing </a:t>
            </a:r>
            <a:r>
              <a:rPr lang="en-AU" sz="2800" dirty="0"/>
              <a:t>tools and resources </a:t>
            </a:r>
            <a:r>
              <a:rPr lang="en-AU" sz="2800" dirty="0" smtClean="0"/>
              <a:t>for all NDIS providers </a:t>
            </a:r>
            <a:r>
              <a:rPr lang="en-AU" sz="2800" b="0" dirty="0" smtClean="0"/>
              <a:t>including smaller </a:t>
            </a:r>
            <a:r>
              <a:rPr lang="en-AU" sz="2800" b="0" dirty="0"/>
              <a:t>providers, </a:t>
            </a:r>
            <a:r>
              <a:rPr lang="en-AU" sz="2800" b="0" dirty="0" smtClean="0"/>
              <a:t>rural </a:t>
            </a:r>
            <a:r>
              <a:rPr lang="en-AU" sz="2800" b="0" dirty="0"/>
              <a:t>and remote Australia, </a:t>
            </a:r>
            <a:r>
              <a:rPr lang="en-AU" sz="2800" b="0" dirty="0" smtClean="0"/>
              <a:t>areas with limited choices</a:t>
            </a:r>
            <a:r>
              <a:rPr lang="en-AU" sz="2800" b="0" dirty="0"/>
              <a:t/>
            </a:r>
            <a:br>
              <a:rPr lang="en-AU" sz="2800" b="0" dirty="0"/>
            </a:br>
            <a:endParaRPr lang="en-AU" sz="2800" b="0" dirty="0" smtClean="0"/>
          </a:p>
          <a:p>
            <a:pPr lvl="0">
              <a:lnSpc>
                <a:spcPct val="120000"/>
              </a:lnSpc>
            </a:pPr>
            <a:r>
              <a:rPr lang="en-AU" sz="2800" dirty="0" smtClean="0"/>
              <a:t>Applications close on 29 </a:t>
            </a:r>
            <a:r>
              <a:rPr lang="en-AU" sz="2800" dirty="0"/>
              <a:t>April </a:t>
            </a:r>
            <a:r>
              <a:rPr lang="en-AU" sz="2800" dirty="0" smtClean="0"/>
              <a:t>2019 – </a:t>
            </a:r>
            <a:r>
              <a:rPr lang="en-AU" sz="2800" b="0" dirty="0" smtClean="0"/>
              <a:t>visit the website for information.</a:t>
            </a:r>
            <a:endParaRPr lang="en-AU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3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the NDIS – Where are we now?</a:t>
            </a:r>
            <a:endParaRPr lang="en-AU" dirty="0"/>
          </a:p>
        </p:txBody>
      </p:sp>
      <p:pic>
        <p:nvPicPr>
          <p:cNvPr id="18" name="Picture 17" descr="Timeline from 2011 to 2021 depicting key events in the implementation of the NDIS." title="NDIS Time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45" y="2396656"/>
            <a:ext cx="9143999" cy="2777529"/>
          </a:xfrm>
          <a:prstGeom prst="rect">
            <a:avLst/>
          </a:prstGeom>
        </p:spPr>
      </p:pic>
      <p:sp>
        <p:nvSpPr>
          <p:cNvPr id="11" name="object 62"/>
          <p:cNvSpPr txBox="1"/>
          <p:nvPr/>
        </p:nvSpPr>
        <p:spPr>
          <a:xfrm>
            <a:off x="1525863" y="1711748"/>
            <a:ext cx="1065354" cy="4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Governments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commit to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the NDIS</a:t>
            </a:r>
          </a:p>
        </p:txBody>
      </p:sp>
      <p:sp>
        <p:nvSpPr>
          <p:cNvPr id="13" name="object 64"/>
          <p:cNvSpPr txBox="1"/>
          <p:nvPr/>
        </p:nvSpPr>
        <p:spPr>
          <a:xfrm>
            <a:off x="1715084" y="5332096"/>
            <a:ext cx="1250156" cy="319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Preparatory reforms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 to choice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control</a:t>
            </a:r>
          </a:p>
        </p:txBody>
      </p:sp>
      <p:sp>
        <p:nvSpPr>
          <p:cNvPr id="12" name="object 63"/>
          <p:cNvSpPr txBox="1"/>
          <p:nvPr/>
        </p:nvSpPr>
        <p:spPr>
          <a:xfrm>
            <a:off x="2591217" y="1705728"/>
            <a:ext cx="1135856" cy="4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Governments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sign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Heads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of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Agreement for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full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scheme</a:t>
            </a:r>
          </a:p>
        </p:txBody>
      </p:sp>
      <p:sp>
        <p:nvSpPr>
          <p:cNvPr id="14" name="object 65"/>
          <p:cNvSpPr txBox="1"/>
          <p:nvPr/>
        </p:nvSpPr>
        <p:spPr>
          <a:xfrm>
            <a:off x="3664682" y="5304095"/>
            <a:ext cx="1198063" cy="319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Three</a:t>
            </a: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-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year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NDIS  trial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launches </a:t>
            </a: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commence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2" name="object 67"/>
          <p:cNvSpPr txBox="1"/>
          <p:nvPr/>
        </p:nvSpPr>
        <p:spPr>
          <a:xfrm>
            <a:off x="5194484" y="5304095"/>
            <a:ext cx="1325611" cy="31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New trials </a:t>
            </a:r>
          </a:p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commences 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object 66"/>
          <p:cNvSpPr txBox="1"/>
          <p:nvPr/>
        </p:nvSpPr>
        <p:spPr>
          <a:xfrm>
            <a:off x="5028614" y="1732552"/>
            <a:ext cx="1657350" cy="47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sz="1019" dirty="0">
                <a:latin typeface="Corbel" charset="0"/>
                <a:ea typeface="Corbel" charset="0"/>
                <a:cs typeface="Corbel" charset="0"/>
              </a:rPr>
              <a:t>Governments sign NDIS  Bilateral Agreement</a:t>
            </a: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s for transition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object 61"/>
          <p:cNvSpPr txBox="1"/>
          <p:nvPr/>
        </p:nvSpPr>
        <p:spPr>
          <a:xfrm>
            <a:off x="6857390" y="4499264"/>
            <a:ext cx="987745" cy="376315"/>
          </a:xfrm>
          <a:prstGeom prst="rect">
            <a:avLst/>
          </a:prstGeom>
        </p:spPr>
        <p:txBody>
          <a:bodyPr vert="horz" wrap="square" lIns="0" tIns="55811" rIns="0" bIns="0" rtlCol="0">
            <a:spAutoFit/>
          </a:bodyPr>
          <a:lstStyle/>
          <a:p>
            <a:pPr marL="112510" marR="104027">
              <a:lnSpc>
                <a:spcPct val="102200"/>
              </a:lnSpc>
              <a:spcBef>
                <a:spcPts val="439"/>
              </a:spcBef>
            </a:pPr>
            <a:r>
              <a:rPr lang="en-AU" sz="1019" b="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F</a:t>
            </a:r>
            <a:r>
              <a:rPr sz="1019" b="1" dirty="0" err="1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ull</a:t>
            </a:r>
            <a:r>
              <a:rPr sz="1019" b="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 scheme rollout</a:t>
            </a:r>
            <a:r>
              <a:rPr lang="en-AU" sz="1019" b="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begins</a:t>
            </a:r>
            <a:endParaRPr sz="1019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object 67"/>
          <p:cNvSpPr txBox="1"/>
          <p:nvPr/>
        </p:nvSpPr>
        <p:spPr>
          <a:xfrm>
            <a:off x="6341047" y="5332096"/>
            <a:ext cx="1325611" cy="15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Transition commences 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7" name="object 68"/>
          <p:cNvSpPr txBox="1"/>
          <p:nvPr/>
        </p:nvSpPr>
        <p:spPr>
          <a:xfrm>
            <a:off x="7598568" y="1628107"/>
            <a:ext cx="1086521" cy="639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 1 July 2018 </a:t>
            </a:r>
            <a:br>
              <a:rPr lang="en-AU" sz="1019" dirty="0" smtClean="0">
                <a:latin typeface="Corbel" charset="0"/>
                <a:ea typeface="Corbel" charset="0"/>
                <a:cs typeface="Corbel" charset="0"/>
              </a:rPr>
            </a:b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NDIS </a:t>
            </a: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&amp; NDIS Commission 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rolled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out in</a:t>
            </a: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z="1019" dirty="0">
                <a:latin typeface="Corbel" charset="0"/>
                <a:ea typeface="Corbel" charset="0"/>
                <a:cs typeface="Corbel" charset="0"/>
              </a:rPr>
              <a:t>NSW</a:t>
            </a:r>
            <a:r>
              <a:rPr lang="en-AU" sz="1019" dirty="0">
                <a:latin typeface="Corbel" charset="0"/>
                <a:ea typeface="Corbel" charset="0"/>
                <a:cs typeface="Corbel" charset="0"/>
              </a:rPr>
              <a:t> and SA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1" name="object 68"/>
          <p:cNvSpPr txBox="1"/>
          <p:nvPr/>
        </p:nvSpPr>
        <p:spPr>
          <a:xfrm>
            <a:off x="8366100" y="5332096"/>
            <a:ext cx="1516828" cy="639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1 July 2019 </a:t>
            </a:r>
            <a:br>
              <a:rPr lang="en-AU" sz="1019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NDIS &amp; NDIS Commission rolled out in NT, Qld, Vic, ACT and </a:t>
            </a:r>
            <a:r>
              <a:rPr lang="en-AU" sz="1019" dirty="0" err="1" smtClean="0">
                <a:latin typeface="Corbel" charset="0"/>
                <a:ea typeface="Corbel" charset="0"/>
                <a:cs typeface="Corbel" charset="0"/>
              </a:rPr>
              <a:t>Tas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0" name="object 68"/>
          <p:cNvSpPr txBox="1"/>
          <p:nvPr/>
        </p:nvSpPr>
        <p:spPr>
          <a:xfrm>
            <a:off x="9264363" y="1628107"/>
            <a:ext cx="1400540" cy="639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marR="3572">
              <a:lnSpc>
                <a:spcPct val="102200"/>
              </a:lnSpc>
            </a:pP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1 July 2020 </a:t>
            </a:r>
            <a:br>
              <a:rPr lang="en-AU" sz="1019" dirty="0" smtClean="0">
                <a:latin typeface="Corbel" charset="0"/>
                <a:ea typeface="Corbel" charset="0"/>
                <a:cs typeface="Corbel" charset="0"/>
              </a:rPr>
            </a:b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NDIS</a:t>
            </a: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 &amp; NDIS Commission rolled-out in</a:t>
            </a:r>
            <a:r>
              <a:rPr sz="1019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z="1019" dirty="0" smtClean="0">
                <a:latin typeface="Corbel" charset="0"/>
                <a:ea typeface="Corbel" charset="0"/>
                <a:cs typeface="Corbel" charset="0"/>
              </a:rPr>
              <a:t>WA   (National approach)</a:t>
            </a:r>
            <a:endParaRPr sz="1019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 smtClean="0"/>
              <a:t>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2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NDIS – An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79418"/>
            <a:ext cx="11062514" cy="499391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0" dirty="0" smtClean="0"/>
              <a:t>Social insurance model guaranteeing support to eligible participants</a:t>
            </a:r>
            <a:r>
              <a:rPr lang="en-AU" sz="2600" b="0" dirty="0"/>
              <a:t>.</a:t>
            </a:r>
            <a:endParaRPr lang="en-AU" sz="2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0" dirty="0" smtClean="0"/>
              <a:t>New </a:t>
            </a:r>
            <a:r>
              <a:rPr lang="en-AU" sz="2600" b="0" dirty="0"/>
              <a:t>way of providing disability services across Australia to people with significant and permanent disability. </a:t>
            </a:r>
            <a:r>
              <a:rPr lang="en-AU" sz="2600" b="0" dirty="0" smtClean="0"/>
              <a:t>It funds the </a:t>
            </a:r>
            <a:r>
              <a:rPr lang="en-AU" sz="2600" b="0" dirty="0"/>
              <a:t>support needs of people </a:t>
            </a:r>
            <a:r>
              <a:rPr lang="en-AU" sz="2600" b="0" dirty="0" smtClean="0"/>
              <a:t>between </a:t>
            </a:r>
            <a:r>
              <a:rPr lang="en-AU" sz="2600" b="0" dirty="0"/>
              <a:t>the ages of 0 to 65</a:t>
            </a:r>
            <a:r>
              <a:rPr lang="en-AU" sz="2600" b="0" dirty="0" smtClean="0"/>
              <a:t>.</a:t>
            </a:r>
            <a:endParaRPr lang="en-AU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0" dirty="0"/>
              <a:t>T</a:t>
            </a:r>
            <a:r>
              <a:rPr lang="en-AU" sz="2600" b="0" dirty="0" smtClean="0"/>
              <a:t>akes a </a:t>
            </a:r>
            <a:r>
              <a:rPr lang="en-AU" sz="2600" b="0" dirty="0"/>
              <a:t>lifetime approach to the provision of services and supports </a:t>
            </a:r>
            <a:r>
              <a:rPr lang="en-AU" sz="2600" b="0" dirty="0" smtClean="0"/>
              <a:t>so people </a:t>
            </a:r>
            <a:r>
              <a:rPr lang="en-AU" sz="2600" b="0" dirty="0"/>
              <a:t>with disability </a:t>
            </a:r>
            <a:r>
              <a:rPr lang="en-AU" sz="2600" b="0" dirty="0" smtClean="0"/>
              <a:t>can </a:t>
            </a:r>
            <a:r>
              <a:rPr lang="en-AU" sz="2600" b="0" dirty="0"/>
              <a:t>live an ordinary </a:t>
            </a:r>
            <a:r>
              <a:rPr lang="en-AU" sz="2600" b="0" dirty="0" smtClean="0"/>
              <a:t>life, achieve </a:t>
            </a:r>
            <a:r>
              <a:rPr lang="en-AU" sz="2600" b="0" dirty="0"/>
              <a:t>their goals and </a:t>
            </a:r>
            <a:r>
              <a:rPr lang="en-AU" sz="2600" b="0" dirty="0" smtClean="0"/>
              <a:t>aspirations, </a:t>
            </a:r>
            <a:r>
              <a:rPr lang="en-AU" sz="2600" b="0" dirty="0"/>
              <a:t>and </a:t>
            </a:r>
            <a:r>
              <a:rPr lang="en-AU" sz="2600" b="0" dirty="0" smtClean="0"/>
              <a:t>contribute to </a:t>
            </a:r>
            <a:r>
              <a:rPr lang="en-AU" sz="2600" b="0" dirty="0"/>
              <a:t>the social and economic life of the wider community</a:t>
            </a:r>
            <a:r>
              <a:rPr lang="en-AU" sz="2600" b="0" dirty="0" smtClean="0"/>
              <a:t>.</a:t>
            </a:r>
            <a:endParaRPr lang="en-AU" sz="2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0" dirty="0" smtClean="0"/>
              <a:t>Designed to maintain </a:t>
            </a:r>
            <a:r>
              <a:rPr lang="en-AU" sz="2600" b="0" dirty="0"/>
              <a:t>and enhance people’s informal </a:t>
            </a:r>
            <a:r>
              <a:rPr lang="en-AU" sz="2600" b="0" dirty="0" smtClean="0"/>
              <a:t>supports, facilitate </a:t>
            </a:r>
            <a:r>
              <a:rPr lang="en-AU" sz="2600" b="0" dirty="0"/>
              <a:t>greater access to mainstream services and participate more fully in </a:t>
            </a:r>
            <a:r>
              <a:rPr lang="en-AU" sz="2600" b="0" dirty="0" smtClean="0"/>
              <a:t>community </a:t>
            </a:r>
            <a:r>
              <a:rPr lang="en-AU" sz="2600" b="0" dirty="0"/>
              <a:t>life. </a:t>
            </a:r>
            <a:endParaRPr lang="en-AU" sz="2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b="0" dirty="0" smtClean="0"/>
              <a:t>Supporting </a:t>
            </a:r>
            <a:r>
              <a:rPr lang="en-AU" sz="2600" b="0" dirty="0"/>
              <a:t>employment opportunities is also </a:t>
            </a:r>
            <a:r>
              <a:rPr lang="en-AU" sz="2600" b="0" dirty="0" smtClean="0"/>
              <a:t>key and the </a:t>
            </a:r>
            <a:r>
              <a:rPr lang="en-AU" sz="2600" b="0" dirty="0"/>
              <a:t>economic benefits are predicated on many people living with disability and unpaid carers </a:t>
            </a:r>
            <a:r>
              <a:rPr lang="en-AU" sz="2600" b="0" dirty="0" smtClean="0"/>
              <a:t>gaining employment.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04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711571"/>
            <a:ext cx="10585120" cy="48868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We’re fully operational</a:t>
            </a:r>
            <a:br>
              <a:rPr lang="en-AU" sz="2800" b="0" dirty="0" smtClean="0"/>
            </a:br>
            <a:endParaRPr lang="en-AU" sz="2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Legislative frame and instruments in place</a:t>
            </a:r>
            <a:br>
              <a:rPr lang="en-AU" sz="2800" b="0" dirty="0" smtClean="0"/>
            </a:br>
            <a:endParaRPr lang="en-AU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We’re continuing to talk to participants and providers</a:t>
            </a:r>
            <a:br>
              <a:rPr lang="en-AU" sz="2800" b="0" dirty="0" smtClean="0"/>
            </a:br>
            <a:endParaRPr lang="en-AU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We’re keeping abreast of stakeholder concerns</a:t>
            </a:r>
            <a:br>
              <a:rPr lang="en-AU" sz="2800" b="0" dirty="0" smtClean="0"/>
            </a:br>
            <a:endParaRPr lang="en-AU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We’re preparing for the 1 July 2019 transitions</a:t>
            </a:r>
            <a:br>
              <a:rPr lang="en-AU" sz="2800" b="0" dirty="0" smtClean="0"/>
            </a:br>
            <a:endParaRPr lang="en-AU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b="0" dirty="0" smtClean="0"/>
              <a:t>We’re setting-up our state and territory offices.</a:t>
            </a:r>
          </a:p>
        </p:txBody>
      </p:sp>
      <p:pic>
        <p:nvPicPr>
          <p:cNvPr id="13" name="Picture 12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94" y="1632587"/>
            <a:ext cx="409575" cy="409575"/>
          </a:xfrm>
          <a:prstGeom prst="rect">
            <a:avLst/>
          </a:prstGeom>
        </p:spPr>
      </p:pic>
      <p:pic>
        <p:nvPicPr>
          <p:cNvPr id="12" name="Picture 11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94" y="2372754"/>
            <a:ext cx="409575" cy="409575"/>
          </a:xfrm>
          <a:prstGeom prst="rect">
            <a:avLst/>
          </a:prstGeom>
        </p:spPr>
      </p:pic>
      <p:pic>
        <p:nvPicPr>
          <p:cNvPr id="11" name="Picture 10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94" y="3229195"/>
            <a:ext cx="409575" cy="409575"/>
          </a:xfrm>
          <a:prstGeom prst="rect">
            <a:avLst/>
          </a:prstGeom>
        </p:spPr>
      </p:pic>
      <p:pic>
        <p:nvPicPr>
          <p:cNvPr id="10" name="Picture 9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94" y="4031652"/>
            <a:ext cx="409575" cy="409575"/>
          </a:xfrm>
          <a:prstGeom prst="rect">
            <a:avLst/>
          </a:prstGeom>
        </p:spPr>
      </p:pic>
      <p:pic>
        <p:nvPicPr>
          <p:cNvPr id="9" name="Picture 8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833" y="4897622"/>
            <a:ext cx="409575" cy="409575"/>
          </a:xfrm>
          <a:prstGeom prst="rect">
            <a:avLst/>
          </a:prstGeom>
        </p:spPr>
      </p:pic>
      <p:pic>
        <p:nvPicPr>
          <p:cNvPr id="14" name="Picture 13" descr="Purple tick in green box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834" y="5736740"/>
            <a:ext cx="409575" cy="4095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z="1400" smtClean="0"/>
              <a:t>20</a:t>
            </a:fld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408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we will engage with providers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645920"/>
            <a:ext cx="10939548" cy="4890430"/>
          </a:xfrm>
        </p:spPr>
        <p:txBody>
          <a:bodyPr>
            <a:normAutofit/>
          </a:bodyPr>
          <a:lstStyle/>
          <a:p>
            <a:r>
              <a:rPr lang="en-AU" sz="2800" b="0" dirty="0" smtClean="0"/>
              <a:t>We are working with the </a:t>
            </a:r>
            <a:r>
              <a:rPr lang="en-AU" sz="2800" b="0" dirty="0" err="1" smtClean="0"/>
              <a:t>NDIA</a:t>
            </a:r>
            <a:r>
              <a:rPr lang="en-AU" sz="2800" b="0" dirty="0"/>
              <a:t>,</a:t>
            </a:r>
            <a:r>
              <a:rPr lang="en-AU" sz="2800" b="0" dirty="0" smtClean="0"/>
              <a:t> states and territories</a:t>
            </a:r>
          </a:p>
          <a:p>
            <a:endParaRPr lang="en-AU" sz="2800" b="0" dirty="0"/>
          </a:p>
          <a:p>
            <a:r>
              <a:rPr lang="en-AU" sz="2800" b="0" dirty="0" smtClean="0"/>
              <a:t>Providers have received information from the </a:t>
            </a:r>
            <a:r>
              <a:rPr lang="en-AU" sz="2800" b="0" dirty="0" err="1" smtClean="0"/>
              <a:t>NDIA</a:t>
            </a:r>
            <a:r>
              <a:rPr lang="en-AU" sz="2800" b="0" dirty="0" smtClean="0"/>
              <a:t> on transition arrangements</a:t>
            </a:r>
          </a:p>
          <a:p>
            <a:endParaRPr lang="en-AU" sz="2800" b="0" dirty="0"/>
          </a:p>
          <a:p>
            <a:r>
              <a:rPr lang="en-AU" sz="2800" b="0" dirty="0" smtClean="0"/>
              <a:t>Providers will receive several pieces of information </a:t>
            </a:r>
          </a:p>
          <a:p>
            <a:r>
              <a:rPr lang="en-AU" sz="2800" b="0" dirty="0" smtClean="0"/>
              <a:t>from the Commission in the lead-up to 1 July</a:t>
            </a:r>
          </a:p>
          <a:p>
            <a:endParaRPr lang="en-AU" sz="2800" b="0" dirty="0"/>
          </a:p>
          <a:p>
            <a:r>
              <a:rPr lang="en-AU" sz="2800" b="0" dirty="0" smtClean="0"/>
              <a:t>More roadshows on specific topics coming in June. </a:t>
            </a:r>
          </a:p>
          <a:p>
            <a:endParaRPr lang="en-AU" b="0" dirty="0"/>
          </a:p>
        </p:txBody>
      </p:sp>
      <p:pic>
        <p:nvPicPr>
          <p:cNvPr id="5" name="Picture 4" descr="Icons of calendar showing 1 July 2019 and map of Australia with NDIS states highlighted." title="Calendar and Australia Ic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274" y="3320616"/>
            <a:ext cx="2933001" cy="2568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0886C-1CE6-4193-AE40-C14BD6D0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Information</a:t>
            </a: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222FA-AE38-4CCB-BB5D-92A6DEF3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883" y="1552348"/>
            <a:ext cx="4034295" cy="4804001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For </a:t>
            </a:r>
            <a:r>
              <a:rPr lang="en-AU" dirty="0"/>
              <a:t>more information visit</a:t>
            </a:r>
            <a:r>
              <a:rPr lang="en-AU" dirty="0" smtClean="0"/>
              <a:t>:</a:t>
            </a:r>
          </a:p>
          <a:p>
            <a:r>
              <a:rPr lang="en-AU" dirty="0" smtClean="0">
                <a:hlinkClick r:id="rId3" tooltip="NDIS Quality and Safeguards Commission Website"/>
              </a:rPr>
              <a:t>www.ndiscommission.gov.au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Or contact: 1800 035 544</a:t>
            </a:r>
          </a:p>
          <a:p>
            <a:r>
              <a:rPr lang="en-AU" sz="2000" b="0" i="1" dirty="0"/>
              <a:t>This is a free call from </a:t>
            </a:r>
            <a:r>
              <a:rPr lang="en-AU" sz="2000" b="0" i="1" dirty="0" smtClean="0"/>
              <a:t>landlines</a:t>
            </a:r>
          </a:p>
          <a:p>
            <a:endParaRPr lang="en-AU" sz="1000" b="0" i="1" dirty="0" smtClean="0"/>
          </a:p>
          <a:p>
            <a:pPr>
              <a:lnSpc>
                <a:spcPct val="100000"/>
              </a:lnSpc>
            </a:pPr>
            <a:endParaRPr lang="en-AU" sz="1000" b="0" i="1" dirty="0"/>
          </a:p>
          <a:p>
            <a:r>
              <a:rPr lang="en-AU" sz="2400" dirty="0" smtClean="0">
                <a:hlinkClick r:id="rId4" tooltip="https://www.linkedin.com/company/ndis-quality-and-safeguards-commission/"/>
              </a:rPr>
              <a:t>Follow us on LinkedIn</a:t>
            </a:r>
            <a:endParaRPr lang="en-AU" sz="2400" dirty="0"/>
          </a:p>
          <a:p>
            <a:endParaRPr lang="en-AU" dirty="0"/>
          </a:p>
        </p:txBody>
      </p:sp>
      <p:pic>
        <p:nvPicPr>
          <p:cNvPr id="8" name="Picture 7" descr="Man on laptop." title="Relevant Photo"/>
          <p:cNvPicPr>
            <a:picLocks noChangeAspect="1"/>
          </p:cNvPicPr>
          <p:nvPr/>
        </p:nvPicPr>
        <p:blipFill rotWithShape="1">
          <a:blip r:embed="rId5"/>
          <a:srcRect r="6791"/>
          <a:stretch/>
        </p:blipFill>
        <p:spPr>
          <a:xfrm>
            <a:off x="352163" y="1552349"/>
            <a:ext cx="1260999" cy="2065959"/>
          </a:xfrm>
          <a:prstGeom prst="rect">
            <a:avLst/>
          </a:prstGeom>
        </p:spPr>
      </p:pic>
      <p:pic>
        <p:nvPicPr>
          <p:cNvPr id="7" name="Picture 6" descr="Man wearing cap on phone." title="Relevant Pho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72" y="3703571"/>
            <a:ext cx="1104790" cy="1288922"/>
          </a:xfrm>
          <a:prstGeom prst="rect">
            <a:avLst/>
          </a:prstGeom>
        </p:spPr>
      </p:pic>
      <p:pic>
        <p:nvPicPr>
          <p:cNvPr id="9" name="Picture 8" descr="Icon of LinkedIn logo." title="LinkedIn Ico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4" y="5251560"/>
            <a:ext cx="1104790" cy="1104790"/>
          </a:xfrm>
          <a:prstGeom prst="rect">
            <a:avLst/>
          </a:prstGeom>
        </p:spPr>
      </p:pic>
      <p:sp>
        <p:nvSpPr>
          <p:cNvPr id="6" name="Picture Placeholder 5" descr="Child in wheelchair with woman holding hand." title="Relevant Photo">
            <a:extLst>
              <a:ext uri="{FF2B5EF4-FFF2-40B4-BE49-F238E27FC236}">
                <a16:creationId xmlns:a16="http://schemas.microsoft.com/office/drawing/2014/main" id="{BD598ADF-42C1-4E75-9839-BC246BED1E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4898" y="1645659"/>
            <a:ext cx="5756951" cy="3803422"/>
          </a:xfrm>
          <a:blipFill>
            <a:blip r:embed="rId8"/>
            <a:stretch>
              <a:fillRect/>
            </a:stretch>
          </a:blipFill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z="1400" smtClean="0"/>
              <a:t>22</a:t>
            </a:fld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47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9600" dirty="0" smtClean="0">
                <a:solidFill>
                  <a:schemeClr val="accent6"/>
                </a:solidFill>
              </a:rPr>
              <a:t>		</a:t>
            </a:r>
            <a:r>
              <a:rPr lang="en-AU" sz="9600" dirty="0" smtClean="0"/>
              <a:t>Questions?</a:t>
            </a:r>
            <a:endParaRPr lang="en-AU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8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NDIS – An Overview (continued)</a:t>
            </a:r>
            <a:endParaRPr lang="en-AU" dirty="0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81162" y="1568392"/>
            <a:ext cx="1179253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 marR="611662">
              <a:lnSpc>
                <a:spcPct val="100000"/>
              </a:lnSpc>
            </a:pPr>
            <a:r>
              <a:rPr lang="en-AU" sz="2800" dirty="0" smtClean="0">
                <a:ea typeface="Corbel" charset="0"/>
                <a:cs typeface="Corbel" charset="0"/>
              </a:rPr>
              <a:t>The NDIS changes relationships –  between people, providers, communities and government, to promote  sustainable, long-term outcomes</a:t>
            </a:r>
            <a:r>
              <a:rPr lang="en-AU" sz="2800" b="0" dirty="0" smtClean="0">
                <a:ea typeface="Corbel" charset="0"/>
                <a:cs typeface="Corbel" charset="0"/>
              </a:rPr>
              <a:t>.</a:t>
            </a:r>
            <a:endParaRPr lang="en-AU" sz="2800" b="0" dirty="0">
              <a:ea typeface="Corbel" charset="0"/>
              <a:cs typeface="Corbel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4139737" y="2809702"/>
            <a:ext cx="7967956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>
              <a:defRPr sz="2400" b="0" i="0">
                <a:solidFill>
                  <a:srgbClr val="002664"/>
                </a:solidFill>
                <a:latin typeface="Gotham-Medium"/>
                <a:ea typeface="+mn-ea"/>
                <a:cs typeface="Gotham-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56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A Scheme based on </a:t>
            </a:r>
            <a:r>
              <a:rPr lang="en-US" b="1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insurance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principles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, about </a:t>
            </a:r>
            <a:r>
              <a:rPr lang="en-US" b="1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lifetime care and risk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, through a </a:t>
            </a:r>
            <a:r>
              <a:rPr lang="en-US" b="1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market based approach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, tackling some of our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most 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complex social issues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.</a:t>
            </a:r>
          </a:p>
          <a:p>
            <a:pPr marL="342900" marR="56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NDIS </a:t>
            </a:r>
            <a:r>
              <a:rPr lang="en-US" b="1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changes the way government operates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 – as a provider,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markets, with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the workforce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, as a system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steward.</a:t>
            </a:r>
          </a:p>
          <a:p>
            <a:pPr marL="342900" marR="56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Administrated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by the NDIA, governed by a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board </a:t>
            </a:r>
            <a:r>
              <a:rPr lang="en-US" dirty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and accountable to participating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governments.</a:t>
            </a:r>
          </a:p>
          <a:p>
            <a:pPr marL="342900" marR="56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Quality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 of services and supports and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safeguarding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Corbel" charset="0"/>
                <a:cs typeface="Corbel" charset="0"/>
              </a:rPr>
              <a:t> of participants is through a statutory, independent Commission.</a:t>
            </a:r>
            <a:endParaRPr lang="en-US" dirty="0">
              <a:solidFill>
                <a:schemeClr val="tx1"/>
              </a:solidFill>
              <a:latin typeface="+mn-lt"/>
              <a:ea typeface="Corbel" charset="0"/>
              <a:cs typeface="Corbel" charset="0"/>
            </a:endParaRPr>
          </a:p>
        </p:txBody>
      </p:sp>
      <p:pic>
        <p:nvPicPr>
          <p:cNvPr id="8" name="Picture 7" descr="Diagram depicting connection between People, Government, Community &amp; Providers." title="NDIS Relationships Diagra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665" r="4340" b="5092"/>
          <a:stretch/>
        </p:blipFill>
        <p:spPr>
          <a:xfrm>
            <a:off x="215400" y="2622195"/>
            <a:ext cx="3924337" cy="3675084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35931" y="6394004"/>
            <a:ext cx="552450" cy="365125"/>
          </a:xfrm>
        </p:spPr>
        <p:txBody>
          <a:bodyPr/>
          <a:lstStyle/>
          <a:p>
            <a:r>
              <a:rPr lang="en-A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64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Principles of the NDIS</a:t>
            </a:r>
            <a:endParaRPr lang="en-AU" dirty="0"/>
          </a:p>
        </p:txBody>
      </p:sp>
      <p:sp>
        <p:nvSpPr>
          <p:cNvPr id="66" name="object 12"/>
          <p:cNvSpPr txBox="1"/>
          <p:nvPr/>
        </p:nvSpPr>
        <p:spPr>
          <a:xfrm>
            <a:off x="684681" y="1607344"/>
            <a:ext cx="3314697" cy="1062631"/>
          </a:xfrm>
          <a:prstGeom prst="rect">
            <a:avLst/>
          </a:prstGeom>
          <a:solidFill>
            <a:srgbClr val="962C8B"/>
          </a:solidFill>
        </p:spPr>
        <p:txBody>
          <a:bodyPr vert="horz" wrap="square" lIns="900000" tIns="0" rIns="0" bIns="0" rtlCol="0" anchor="ctr" anchorCtr="0">
            <a:noAutofit/>
          </a:bodyPr>
          <a:lstStyle/>
          <a:p>
            <a:pPr marL="209394" marR="3572" indent="-200911">
              <a:lnSpc>
                <a:spcPct val="104200"/>
              </a:lnSpc>
            </a:pPr>
            <a:r>
              <a:rPr lang="en-AU" sz="2000" b="1" spc="-18" dirty="0" smtClean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Insurance approach</a:t>
            </a:r>
            <a:endParaRPr sz="2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" name="Picture 2" descr="Hand dropping coin into slot with many people below." title="Insurance Approach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3" y="1621656"/>
            <a:ext cx="1062632" cy="1062632"/>
          </a:xfrm>
          <a:prstGeom prst="rect">
            <a:avLst/>
          </a:prstGeom>
        </p:spPr>
      </p:pic>
      <p:sp>
        <p:nvSpPr>
          <p:cNvPr id="20" name="object 4"/>
          <p:cNvSpPr txBox="1"/>
          <p:nvPr/>
        </p:nvSpPr>
        <p:spPr>
          <a:xfrm>
            <a:off x="684681" y="2669976"/>
            <a:ext cx="3314697" cy="3325865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180000" tIns="180000" rIns="180000" bIns="180000" rtlCol="0">
            <a:spAutoFit/>
          </a:bodyPr>
          <a:lstStyle/>
          <a:p>
            <a:pPr marL="169212" marR="3572" indent="-160282">
              <a:lnSpc>
                <a:spcPts val="1758"/>
              </a:lnSpc>
              <a:buChar char="•"/>
              <a:tabLst>
                <a:tab pos="169658" algn="l"/>
              </a:tabLst>
            </a:pPr>
            <a:r>
              <a:rPr sz="2200" spc="-4" dirty="0">
                <a:ea typeface="Corbel" charset="0"/>
                <a:cs typeface="Corbel" charset="0"/>
              </a:rPr>
              <a:t>Supports </a:t>
            </a:r>
            <a:r>
              <a:rPr sz="2200" spc="-11" dirty="0">
                <a:ea typeface="Corbel" charset="0"/>
                <a:cs typeface="Corbel" charset="0"/>
              </a:rPr>
              <a:t>economic </a:t>
            </a:r>
            <a:r>
              <a:rPr sz="2200" spc="-4" dirty="0" smtClean="0">
                <a:ea typeface="Corbel" charset="0"/>
                <a:cs typeface="Corbel" charset="0"/>
              </a:rPr>
              <a:t>and </a:t>
            </a:r>
            <a:r>
              <a:rPr sz="2200" spc="-14" dirty="0">
                <a:ea typeface="Corbel" charset="0"/>
                <a:cs typeface="Corbel" charset="0"/>
              </a:rPr>
              <a:t>social</a:t>
            </a:r>
            <a:r>
              <a:rPr sz="2200" spc="-49" dirty="0">
                <a:ea typeface="Corbel" charset="0"/>
                <a:cs typeface="Corbel" charset="0"/>
              </a:rPr>
              <a:t> </a:t>
            </a:r>
            <a:r>
              <a:rPr sz="2200" spc="-14" dirty="0">
                <a:ea typeface="Corbel" charset="0"/>
                <a:cs typeface="Corbel" charset="0"/>
              </a:rPr>
              <a:t>participation</a:t>
            </a:r>
            <a:endParaRPr sz="2200" dirty="0">
              <a:ea typeface="Corbel" charset="0"/>
              <a:cs typeface="Corbel" charset="0"/>
            </a:endParaRPr>
          </a:p>
          <a:p>
            <a:pPr marL="169212" marR="570140" indent="-160282">
              <a:lnSpc>
                <a:spcPts val="1758"/>
              </a:lnSpc>
              <a:spcBef>
                <a:spcPts val="1055"/>
              </a:spcBef>
              <a:buChar char="•"/>
              <a:tabLst>
                <a:tab pos="169658" algn="l"/>
              </a:tabLst>
            </a:pPr>
            <a:r>
              <a:rPr sz="2200" spc="-18" dirty="0">
                <a:ea typeface="Corbel" charset="0"/>
                <a:cs typeface="Corbel" charset="0"/>
              </a:rPr>
              <a:t>Funding </a:t>
            </a:r>
            <a:r>
              <a:rPr sz="2200" spc="-14" dirty="0">
                <a:ea typeface="Corbel" charset="0"/>
                <a:cs typeface="Corbel" charset="0"/>
              </a:rPr>
              <a:t>for early  </a:t>
            </a:r>
            <a:r>
              <a:rPr sz="2200" spc="-18" dirty="0">
                <a:ea typeface="Corbel" charset="0"/>
                <a:cs typeface="Corbel" charset="0"/>
              </a:rPr>
              <a:t>intervention</a:t>
            </a:r>
            <a:endParaRPr sz="2200" dirty="0">
              <a:ea typeface="Corbel" charset="0"/>
              <a:cs typeface="Corbel" charset="0"/>
            </a:endParaRPr>
          </a:p>
          <a:p>
            <a:pPr marL="169212" marR="279043" indent="-160282">
              <a:lnSpc>
                <a:spcPts val="1758"/>
              </a:lnSpc>
              <a:spcBef>
                <a:spcPts val="1055"/>
              </a:spcBef>
              <a:buChar char="•"/>
              <a:tabLst>
                <a:tab pos="169658" algn="l"/>
              </a:tabLst>
            </a:pPr>
            <a:r>
              <a:rPr sz="2200" spc="-18" dirty="0">
                <a:ea typeface="Corbel" charset="0"/>
                <a:cs typeface="Corbel" charset="0"/>
              </a:rPr>
              <a:t>Funding </a:t>
            </a:r>
            <a:r>
              <a:rPr sz="2200" spc="-11" dirty="0">
                <a:ea typeface="Corbel" charset="0"/>
                <a:cs typeface="Corbel" charset="0"/>
              </a:rPr>
              <a:t>based </a:t>
            </a:r>
            <a:r>
              <a:rPr sz="2200" spc="-4" dirty="0">
                <a:ea typeface="Corbel" charset="0"/>
                <a:cs typeface="Corbel" charset="0"/>
              </a:rPr>
              <a:t>on  </a:t>
            </a:r>
            <a:r>
              <a:rPr sz="2200" spc="-11" dirty="0">
                <a:ea typeface="Corbel" charset="0"/>
                <a:cs typeface="Corbel" charset="0"/>
              </a:rPr>
              <a:t>managing </a:t>
            </a:r>
            <a:r>
              <a:rPr sz="2200" spc="-11" dirty="0" smtClean="0">
                <a:ea typeface="Corbel" charset="0"/>
                <a:cs typeface="Corbel" charset="0"/>
              </a:rPr>
              <a:t>long</a:t>
            </a:r>
            <a:r>
              <a:rPr lang="en-AU" sz="2200" spc="-11" dirty="0" smtClean="0">
                <a:ea typeface="Corbel" charset="0"/>
                <a:cs typeface="Corbel" charset="0"/>
              </a:rPr>
              <a:t>-</a:t>
            </a:r>
            <a:r>
              <a:rPr sz="2200" spc="-18" dirty="0" smtClean="0">
                <a:ea typeface="Corbel" charset="0"/>
                <a:cs typeface="Corbel" charset="0"/>
              </a:rPr>
              <a:t>term  </a:t>
            </a:r>
            <a:r>
              <a:rPr sz="2200" spc="-11" dirty="0">
                <a:ea typeface="Corbel" charset="0"/>
                <a:cs typeface="Corbel" charset="0"/>
              </a:rPr>
              <a:t>costs </a:t>
            </a:r>
            <a:r>
              <a:rPr sz="2200" spc="-14" dirty="0">
                <a:ea typeface="Corbel" charset="0"/>
                <a:cs typeface="Corbel" charset="0"/>
              </a:rPr>
              <a:t>across </a:t>
            </a:r>
            <a:r>
              <a:rPr sz="2200" spc="-11" dirty="0">
                <a:ea typeface="Corbel" charset="0"/>
                <a:cs typeface="Corbel" charset="0"/>
              </a:rPr>
              <a:t>the </a:t>
            </a:r>
            <a:r>
              <a:rPr sz="2200" spc="-18" dirty="0" smtClean="0">
                <a:ea typeface="Corbel" charset="0"/>
                <a:cs typeface="Corbel" charset="0"/>
              </a:rPr>
              <a:t>life</a:t>
            </a:r>
            <a:r>
              <a:rPr sz="2200" spc="-14" dirty="0" smtClean="0">
                <a:ea typeface="Corbel" charset="0"/>
                <a:cs typeface="Corbel" charset="0"/>
              </a:rPr>
              <a:t>time </a:t>
            </a:r>
            <a:r>
              <a:rPr sz="2200" spc="-14" dirty="0">
                <a:ea typeface="Corbel" charset="0"/>
                <a:cs typeface="Corbel" charset="0"/>
              </a:rPr>
              <a:t>of</a:t>
            </a:r>
            <a:r>
              <a:rPr sz="2200" spc="-39" dirty="0">
                <a:ea typeface="Corbel" charset="0"/>
                <a:cs typeface="Corbel" charset="0"/>
              </a:rPr>
              <a:t> </a:t>
            </a:r>
            <a:r>
              <a:rPr sz="2200" spc="-14" dirty="0">
                <a:ea typeface="Corbel" charset="0"/>
                <a:cs typeface="Corbel" charset="0"/>
              </a:rPr>
              <a:t>individuals</a:t>
            </a:r>
            <a:endParaRPr sz="2200" dirty="0">
              <a:ea typeface="Corbel" charset="0"/>
              <a:cs typeface="Corbel" charset="0"/>
            </a:endParaRPr>
          </a:p>
          <a:p>
            <a:pPr marL="169212" marR="106706" indent="-160282">
              <a:lnSpc>
                <a:spcPts val="1758"/>
              </a:lnSpc>
              <a:spcBef>
                <a:spcPts val="1055"/>
              </a:spcBef>
              <a:buChar char="•"/>
              <a:tabLst>
                <a:tab pos="169658" algn="l"/>
              </a:tabLst>
            </a:pPr>
            <a:r>
              <a:rPr sz="2200" spc="-11" dirty="0">
                <a:ea typeface="Corbel" charset="0"/>
                <a:cs typeface="Corbel" charset="0"/>
              </a:rPr>
              <a:t>Shares the </a:t>
            </a:r>
            <a:r>
              <a:rPr sz="2200" spc="-14" dirty="0">
                <a:ea typeface="Corbel" charset="0"/>
                <a:cs typeface="Corbel" charset="0"/>
              </a:rPr>
              <a:t>cost of  disability </a:t>
            </a:r>
            <a:r>
              <a:rPr sz="2200" spc="-7" dirty="0" smtClean="0">
                <a:ea typeface="Corbel" charset="0"/>
                <a:cs typeface="Corbel" charset="0"/>
              </a:rPr>
              <a:t>support </a:t>
            </a:r>
            <a:r>
              <a:rPr sz="2200" spc="-14" dirty="0">
                <a:ea typeface="Corbel" charset="0"/>
                <a:cs typeface="Corbel" charset="0"/>
              </a:rPr>
              <a:t>across </a:t>
            </a:r>
            <a:r>
              <a:rPr sz="2200" spc="-11" dirty="0">
                <a:ea typeface="Corbel" charset="0"/>
                <a:cs typeface="Corbel" charset="0"/>
              </a:rPr>
              <a:t>the</a:t>
            </a:r>
            <a:r>
              <a:rPr sz="2200" spc="-42" dirty="0">
                <a:ea typeface="Corbel" charset="0"/>
                <a:cs typeface="Corbel" charset="0"/>
              </a:rPr>
              <a:t> </a:t>
            </a:r>
            <a:r>
              <a:rPr sz="2200" spc="-11" dirty="0">
                <a:ea typeface="Corbel" charset="0"/>
                <a:cs typeface="Corbel" charset="0"/>
              </a:rPr>
              <a:t>community</a:t>
            </a:r>
            <a:endParaRPr sz="2200" dirty="0">
              <a:ea typeface="Corbel" charset="0"/>
              <a:cs typeface="Corbel" charset="0"/>
            </a:endParaRPr>
          </a:p>
        </p:txBody>
      </p:sp>
      <p:sp>
        <p:nvSpPr>
          <p:cNvPr id="68" name="object 12"/>
          <p:cNvSpPr txBox="1"/>
          <p:nvPr/>
        </p:nvSpPr>
        <p:spPr>
          <a:xfrm>
            <a:off x="4558594" y="1621657"/>
            <a:ext cx="3314697" cy="1062631"/>
          </a:xfrm>
          <a:prstGeom prst="rect">
            <a:avLst/>
          </a:prstGeom>
          <a:solidFill>
            <a:srgbClr val="962C8B"/>
          </a:solidFill>
        </p:spPr>
        <p:txBody>
          <a:bodyPr vert="horz" wrap="square" lIns="900000" tIns="0" rIns="0" bIns="0" rtlCol="0" anchor="ctr" anchorCtr="0">
            <a:noAutofit/>
          </a:bodyPr>
          <a:lstStyle/>
          <a:p>
            <a:pPr marL="209394" marR="3572" indent="-200911">
              <a:lnSpc>
                <a:spcPct val="104200"/>
              </a:lnSpc>
            </a:pPr>
            <a:r>
              <a:rPr lang="en-AU" sz="2000" b="1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Choice</a:t>
            </a:r>
            <a:r>
              <a:rPr lang="en-AU" sz="2000" b="1" spc="-46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z="2000" b="1" spc="-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and  </a:t>
            </a:r>
            <a:r>
              <a:rPr lang="en-AU" sz="2000" b="1" spc="-1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Control</a:t>
            </a:r>
            <a:endParaRPr lang="en-AU" sz="2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4" name="Picture 3" descr="Person standing next to the letters A, B &amp; C, representing choices." title="Choice and Control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17" y="1621656"/>
            <a:ext cx="1048319" cy="1048319"/>
          </a:xfrm>
          <a:prstGeom prst="rect">
            <a:avLst/>
          </a:prstGeom>
        </p:spPr>
      </p:pic>
      <p:sp>
        <p:nvSpPr>
          <p:cNvPr id="22" name="object 6"/>
          <p:cNvSpPr txBox="1"/>
          <p:nvPr/>
        </p:nvSpPr>
        <p:spPr>
          <a:xfrm>
            <a:off x="4566563" y="2669975"/>
            <a:ext cx="3306728" cy="3325866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180000" tIns="180000" rIns="180000" bIns="180000" rtlCol="0">
            <a:noAutofit/>
          </a:bodyPr>
          <a:lstStyle/>
          <a:p>
            <a:pPr marL="169212" marR="64291" indent="-160282">
              <a:lnSpc>
                <a:spcPts val="1758"/>
              </a:lnSpc>
              <a:buChar char="•"/>
              <a:tabLst>
                <a:tab pos="169658" algn="l"/>
              </a:tabLst>
            </a:pPr>
            <a:r>
              <a:rPr sz="2200" spc="-14" dirty="0">
                <a:ea typeface="Corbel" charset="0"/>
                <a:cs typeface="Corbel" charset="0"/>
              </a:rPr>
              <a:t>Participants determine  </a:t>
            </a:r>
            <a:r>
              <a:rPr sz="2200" spc="-18" dirty="0">
                <a:ea typeface="Corbel" charset="0"/>
                <a:cs typeface="Corbel" charset="0"/>
              </a:rPr>
              <a:t>how </a:t>
            </a:r>
            <a:r>
              <a:rPr sz="2200" spc="-7" dirty="0">
                <a:ea typeface="Corbel" charset="0"/>
                <a:cs typeface="Corbel" charset="0"/>
              </a:rPr>
              <a:t>much </a:t>
            </a:r>
            <a:r>
              <a:rPr sz="2200" spc="-21" dirty="0" smtClean="0">
                <a:ea typeface="Corbel" charset="0"/>
                <a:cs typeface="Corbel" charset="0"/>
              </a:rPr>
              <a:t>control </a:t>
            </a:r>
            <a:r>
              <a:rPr sz="2200" spc="-21" dirty="0">
                <a:ea typeface="Corbel" charset="0"/>
                <a:cs typeface="Corbel" charset="0"/>
              </a:rPr>
              <a:t>they </a:t>
            </a:r>
            <a:r>
              <a:rPr sz="2200" spc="-18" dirty="0">
                <a:ea typeface="Corbel" charset="0"/>
                <a:cs typeface="Corbel" charset="0"/>
              </a:rPr>
              <a:t>want </a:t>
            </a:r>
            <a:r>
              <a:rPr sz="2200" spc="-28" dirty="0">
                <a:ea typeface="Corbel" charset="0"/>
                <a:cs typeface="Corbel" charset="0"/>
              </a:rPr>
              <a:t>over</a:t>
            </a:r>
            <a:r>
              <a:rPr sz="2200" spc="11" dirty="0">
                <a:ea typeface="Corbel" charset="0"/>
                <a:cs typeface="Corbel" charset="0"/>
              </a:rPr>
              <a:t> </a:t>
            </a:r>
            <a:r>
              <a:rPr sz="2200" spc="-14" dirty="0">
                <a:ea typeface="Corbel" charset="0"/>
                <a:cs typeface="Corbel" charset="0"/>
              </a:rPr>
              <a:t>their</a:t>
            </a:r>
            <a:endParaRPr sz="2200" dirty="0">
              <a:ea typeface="Corbel" charset="0"/>
              <a:cs typeface="Corbel" charset="0"/>
            </a:endParaRPr>
          </a:p>
          <a:p>
            <a:pPr marL="169212">
              <a:lnSpc>
                <a:spcPts val="1702"/>
              </a:lnSpc>
            </a:pPr>
            <a:r>
              <a:rPr sz="2200" spc="-4" dirty="0">
                <a:ea typeface="Corbel" charset="0"/>
                <a:cs typeface="Corbel" charset="0"/>
              </a:rPr>
              <a:t>supports and</a:t>
            </a:r>
            <a:r>
              <a:rPr sz="2200" spc="-60" dirty="0">
                <a:ea typeface="Corbel" charset="0"/>
                <a:cs typeface="Corbel" charset="0"/>
              </a:rPr>
              <a:t> </a:t>
            </a:r>
            <a:r>
              <a:rPr sz="2200" spc="-18" dirty="0">
                <a:ea typeface="Corbel" charset="0"/>
                <a:cs typeface="Corbel" charset="0"/>
              </a:rPr>
              <a:t>providers</a:t>
            </a:r>
            <a:endParaRPr lang="en-AU" sz="2200" spc="-18" dirty="0">
              <a:ea typeface="Corbel" charset="0"/>
              <a:cs typeface="Corbel" charset="0"/>
            </a:endParaRPr>
          </a:p>
          <a:p>
            <a:pPr marL="169212">
              <a:lnSpc>
                <a:spcPts val="1702"/>
              </a:lnSpc>
            </a:pPr>
            <a:endParaRPr lang="en-AU" sz="2200" spc="-18" dirty="0">
              <a:ea typeface="Corbel" charset="0"/>
              <a:cs typeface="Corbel" charset="0"/>
            </a:endParaRPr>
          </a:p>
          <a:p>
            <a:pPr marL="169212" marR="64291" indent="-160282">
              <a:lnSpc>
                <a:spcPts val="1758"/>
              </a:lnSpc>
              <a:buChar char="•"/>
              <a:tabLst>
                <a:tab pos="169658" algn="l"/>
              </a:tabLst>
            </a:pPr>
            <a:r>
              <a:rPr lang="en-AU" sz="2200" spc="-14" dirty="0">
                <a:ea typeface="Corbel" charset="0"/>
                <a:cs typeface="Corbel" charset="0"/>
              </a:rPr>
              <a:t>Gives effect </a:t>
            </a:r>
            <a:r>
              <a:rPr lang="en-AU" sz="2200" spc="-14" dirty="0" smtClean="0">
                <a:ea typeface="Corbel" charset="0"/>
                <a:cs typeface="Corbel" charset="0"/>
              </a:rPr>
              <a:t>to obligations </a:t>
            </a:r>
            <a:r>
              <a:rPr lang="en-AU" sz="2200" spc="-14" dirty="0">
                <a:ea typeface="Corbel" charset="0"/>
                <a:cs typeface="Corbel" charset="0"/>
              </a:rPr>
              <a:t>of the </a:t>
            </a:r>
            <a:r>
              <a:rPr lang="en-AU" sz="2200" spc="-14" dirty="0" smtClean="0">
                <a:ea typeface="Corbel" charset="0"/>
                <a:cs typeface="Corbel" charset="0"/>
              </a:rPr>
              <a:t>UN </a:t>
            </a:r>
            <a:r>
              <a:rPr lang="en-AU" sz="2200" spc="-14" dirty="0">
                <a:ea typeface="Corbel" charset="0"/>
                <a:cs typeface="Corbel" charset="0"/>
              </a:rPr>
              <a:t>Convention on Rights of Persons </a:t>
            </a:r>
            <a:r>
              <a:rPr lang="en-AU" sz="2200" spc="-14" dirty="0" smtClean="0">
                <a:ea typeface="Corbel" charset="0"/>
                <a:cs typeface="Corbel" charset="0"/>
              </a:rPr>
              <a:t>with </a:t>
            </a:r>
            <a:r>
              <a:rPr lang="en-AU" sz="2200" spc="-14" dirty="0">
                <a:ea typeface="Corbel" charset="0"/>
                <a:cs typeface="Corbel" charset="0"/>
              </a:rPr>
              <a:t>Disabilities</a:t>
            </a:r>
          </a:p>
          <a:p>
            <a:pPr marL="169212">
              <a:lnSpc>
                <a:spcPts val="1702"/>
              </a:lnSpc>
            </a:pPr>
            <a:endParaRPr sz="2200" dirty="0">
              <a:ea typeface="Corbel" charset="0"/>
              <a:cs typeface="Corbel" charset="0"/>
            </a:endParaRPr>
          </a:p>
        </p:txBody>
      </p:sp>
      <p:sp>
        <p:nvSpPr>
          <p:cNvPr id="69" name="object 12"/>
          <p:cNvSpPr txBox="1"/>
          <p:nvPr/>
        </p:nvSpPr>
        <p:spPr>
          <a:xfrm>
            <a:off x="8296560" y="1621657"/>
            <a:ext cx="3199264" cy="1062631"/>
          </a:xfrm>
          <a:prstGeom prst="rect">
            <a:avLst/>
          </a:prstGeom>
          <a:solidFill>
            <a:srgbClr val="962C8B"/>
          </a:solidFill>
        </p:spPr>
        <p:txBody>
          <a:bodyPr vert="horz" wrap="square" lIns="1116000" tIns="0" rIns="0" bIns="0" rtlCol="0" anchor="ctr" anchorCtr="0">
            <a:noAutofit/>
          </a:bodyPr>
          <a:lstStyle/>
          <a:p>
            <a:pPr marL="209394" marR="3572" indent="-200911">
              <a:lnSpc>
                <a:spcPct val="104200"/>
              </a:lnSpc>
            </a:pPr>
            <a:r>
              <a:rPr lang="en-AU" sz="2000" b="1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Community and </a:t>
            </a:r>
            <a:r>
              <a:rPr lang="en-AU" sz="2000" b="1" spc="-18" dirty="0" smtClean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Mainstream</a:t>
            </a:r>
            <a:endParaRPr lang="en-AU" sz="2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 descr="Tree with branches made from people holding the arms up as branches." title="Community and Mainstream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23" y="1621656"/>
            <a:ext cx="1048320" cy="1048320"/>
          </a:xfrm>
          <a:prstGeom prst="rect">
            <a:avLst/>
          </a:prstGeom>
        </p:spPr>
      </p:pic>
      <p:sp>
        <p:nvSpPr>
          <p:cNvPr id="24" name="object 8"/>
          <p:cNvSpPr txBox="1"/>
          <p:nvPr/>
        </p:nvSpPr>
        <p:spPr>
          <a:xfrm>
            <a:off x="8296559" y="2677807"/>
            <a:ext cx="3199264" cy="3318033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180000" tIns="180000" rIns="180000" bIns="180000" rtlCol="0">
            <a:noAutofit/>
          </a:bodyPr>
          <a:lstStyle/>
          <a:p>
            <a:pPr marL="169212" marR="63845" indent="-160282">
              <a:lnSpc>
                <a:spcPts val="1758"/>
              </a:lnSpc>
              <a:buChar char="•"/>
              <a:tabLst>
                <a:tab pos="169658" algn="l"/>
              </a:tabLst>
            </a:pPr>
            <a:r>
              <a:rPr sz="2200" spc="-11" dirty="0">
                <a:ea typeface="Corbel" charset="0"/>
                <a:cs typeface="Corbel" charset="0"/>
              </a:rPr>
              <a:t>People supported </a:t>
            </a:r>
            <a:r>
              <a:rPr sz="2200" spc="-25" dirty="0">
                <a:ea typeface="Corbel" charset="0"/>
                <a:cs typeface="Corbel" charset="0"/>
              </a:rPr>
              <a:t>to  </a:t>
            </a:r>
            <a:r>
              <a:rPr sz="2200" spc="-14" dirty="0">
                <a:ea typeface="Corbel" charset="0"/>
                <a:cs typeface="Corbel" charset="0"/>
              </a:rPr>
              <a:t>access </a:t>
            </a:r>
            <a:r>
              <a:rPr sz="2200" spc="-11" dirty="0">
                <a:ea typeface="Corbel" charset="0"/>
                <a:cs typeface="Corbel" charset="0"/>
              </a:rPr>
              <a:t>community</a:t>
            </a:r>
            <a:r>
              <a:rPr sz="2200" spc="-39" dirty="0">
                <a:ea typeface="Corbel" charset="0"/>
                <a:cs typeface="Corbel" charset="0"/>
              </a:rPr>
              <a:t> </a:t>
            </a:r>
            <a:r>
              <a:rPr sz="2200" spc="-4" dirty="0">
                <a:ea typeface="Corbel" charset="0"/>
                <a:cs typeface="Corbel" charset="0"/>
              </a:rPr>
              <a:t>and  funded</a:t>
            </a:r>
            <a:r>
              <a:rPr sz="2200" spc="-67" dirty="0">
                <a:ea typeface="Corbel" charset="0"/>
                <a:cs typeface="Corbel" charset="0"/>
              </a:rPr>
              <a:t> </a:t>
            </a:r>
            <a:r>
              <a:rPr sz="2200" spc="-4" dirty="0">
                <a:ea typeface="Corbel" charset="0"/>
                <a:cs typeface="Corbel" charset="0"/>
              </a:rPr>
              <a:t>supports</a:t>
            </a:r>
            <a:endParaRPr sz="2200" dirty="0">
              <a:ea typeface="Corbel" charset="0"/>
              <a:cs typeface="Corbel" charset="0"/>
            </a:endParaRPr>
          </a:p>
          <a:p>
            <a:pPr marL="169212" marR="183052" indent="-160282">
              <a:lnSpc>
                <a:spcPts val="1758"/>
              </a:lnSpc>
              <a:spcBef>
                <a:spcPts val="1055"/>
              </a:spcBef>
              <a:buChar char="•"/>
              <a:tabLst>
                <a:tab pos="169658" algn="l"/>
              </a:tabLst>
            </a:pPr>
            <a:r>
              <a:rPr sz="2200" spc="-7" dirty="0">
                <a:ea typeface="Corbel" charset="0"/>
                <a:cs typeface="Corbel" charset="0"/>
              </a:rPr>
              <a:t>Does </a:t>
            </a:r>
            <a:r>
              <a:rPr sz="2200" spc="-14" dirty="0">
                <a:ea typeface="Corbel" charset="0"/>
                <a:cs typeface="Corbel" charset="0"/>
              </a:rPr>
              <a:t>not </a:t>
            </a:r>
            <a:r>
              <a:rPr sz="2200" spc="-18" dirty="0">
                <a:ea typeface="Corbel" charset="0"/>
                <a:cs typeface="Corbel" charset="0"/>
              </a:rPr>
              <a:t>duplicate </a:t>
            </a:r>
            <a:r>
              <a:rPr sz="2200" spc="-4" dirty="0">
                <a:ea typeface="Corbel" charset="0"/>
                <a:cs typeface="Corbel" charset="0"/>
              </a:rPr>
              <a:t>or  </a:t>
            </a:r>
            <a:r>
              <a:rPr sz="2200" spc="-14" dirty="0">
                <a:ea typeface="Corbel" charset="0"/>
                <a:cs typeface="Corbel" charset="0"/>
              </a:rPr>
              <a:t>replace mainstream  </a:t>
            </a:r>
            <a:r>
              <a:rPr sz="2200" spc="-11" dirty="0">
                <a:ea typeface="Corbel" charset="0"/>
                <a:cs typeface="Corbel" charset="0"/>
              </a:rPr>
              <a:t>services</a:t>
            </a:r>
            <a:endParaRPr sz="2200" dirty="0">
              <a:ea typeface="Corbel" charset="0"/>
              <a:cs typeface="Corbel" charset="0"/>
            </a:endParaRPr>
          </a:p>
          <a:p>
            <a:pPr marL="169212" marR="3572" indent="-160282">
              <a:lnSpc>
                <a:spcPts val="1758"/>
              </a:lnSpc>
              <a:spcBef>
                <a:spcPts val="1055"/>
              </a:spcBef>
              <a:buChar char="•"/>
              <a:tabLst>
                <a:tab pos="169658" algn="l"/>
              </a:tabLst>
            </a:pPr>
            <a:r>
              <a:rPr sz="2200" spc="-21" dirty="0">
                <a:ea typeface="Corbel" charset="0"/>
                <a:cs typeface="Corbel" charset="0"/>
              </a:rPr>
              <a:t>Works </a:t>
            </a:r>
            <a:r>
              <a:rPr sz="2200" spc="-21" dirty="0" smtClean="0">
                <a:ea typeface="Corbel" charset="0"/>
                <a:cs typeface="Corbel" charset="0"/>
              </a:rPr>
              <a:t>with</a:t>
            </a:r>
            <a:r>
              <a:rPr lang="en-AU" sz="2200" spc="-56" dirty="0">
                <a:ea typeface="Corbel" charset="0"/>
                <a:cs typeface="Corbel" charset="0"/>
              </a:rPr>
              <a:t> </a:t>
            </a:r>
            <a:r>
              <a:rPr sz="2200" spc="-14" dirty="0" smtClean="0">
                <a:ea typeface="Corbel" charset="0"/>
                <a:cs typeface="Corbel" charset="0"/>
              </a:rPr>
              <a:t>mainstream </a:t>
            </a:r>
            <a:r>
              <a:rPr sz="2200" spc="-4" dirty="0" smtClean="0">
                <a:ea typeface="Corbel" charset="0"/>
                <a:cs typeface="Corbel" charset="0"/>
              </a:rPr>
              <a:t>and </a:t>
            </a:r>
            <a:r>
              <a:rPr sz="2200" spc="-11" dirty="0">
                <a:ea typeface="Corbel" charset="0"/>
                <a:cs typeface="Corbel" charset="0"/>
              </a:rPr>
              <a:t>community </a:t>
            </a:r>
            <a:r>
              <a:rPr sz="2200" spc="-4" dirty="0" smtClean="0">
                <a:ea typeface="Corbel" charset="0"/>
                <a:cs typeface="Corbel" charset="0"/>
              </a:rPr>
              <a:t>supports</a:t>
            </a:r>
            <a:endParaRPr sz="2200" dirty="0">
              <a:ea typeface="Corbel" charset="0"/>
              <a:cs typeface="Corbel" charset="0"/>
            </a:endParaRPr>
          </a:p>
        </p:txBody>
      </p:sp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21646" y="6150363"/>
            <a:ext cx="552450" cy="365125"/>
          </a:xfrm>
        </p:spPr>
        <p:txBody>
          <a:bodyPr/>
          <a:lstStyle/>
          <a:p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96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is it different?</a:t>
            </a:r>
            <a:endParaRPr lang="en-AU" dirty="0"/>
          </a:p>
        </p:txBody>
      </p:sp>
      <p:sp>
        <p:nvSpPr>
          <p:cNvPr id="15" name="object 8"/>
          <p:cNvSpPr txBox="1"/>
          <p:nvPr/>
        </p:nvSpPr>
        <p:spPr>
          <a:xfrm>
            <a:off x="2179455" y="1564479"/>
            <a:ext cx="11787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en-AU" sz="2000" b="1" spc="-18" dirty="0">
                <a:ea typeface="Corbel" charset="0"/>
                <a:cs typeface="Corbel" charset="0"/>
              </a:rPr>
              <a:t>B</a:t>
            </a:r>
            <a:r>
              <a:rPr lang="en-AU" sz="2000" b="1" spc="-18" dirty="0" smtClean="0">
                <a:ea typeface="Corbel" charset="0"/>
                <a:cs typeface="Corbel" charset="0"/>
              </a:rPr>
              <a:t>efore</a:t>
            </a:r>
            <a:r>
              <a:rPr sz="2000" b="1" spc="-18" dirty="0" smtClean="0">
                <a:ea typeface="Corbel" charset="0"/>
                <a:cs typeface="Corbel" charset="0"/>
              </a:rPr>
              <a:t>...</a:t>
            </a:r>
            <a:endParaRPr sz="2000" b="1" dirty="0">
              <a:ea typeface="Corbel" charset="0"/>
              <a:cs typeface="Corbel" charset="0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7241350" y="1564479"/>
            <a:ext cx="187746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2000" b="1" spc="-4" dirty="0">
                <a:ea typeface="Corbel" charset="0"/>
                <a:cs typeface="Corbel" charset="0"/>
              </a:rPr>
              <a:t>Under </a:t>
            </a:r>
            <a:r>
              <a:rPr sz="2000" b="1" spc="-7" dirty="0">
                <a:ea typeface="Corbel" charset="0"/>
                <a:cs typeface="Corbel" charset="0"/>
              </a:rPr>
              <a:t>the</a:t>
            </a:r>
            <a:r>
              <a:rPr sz="2000" b="1" spc="-53" dirty="0">
                <a:ea typeface="Corbel" charset="0"/>
                <a:cs typeface="Corbel" charset="0"/>
              </a:rPr>
              <a:t> </a:t>
            </a:r>
            <a:r>
              <a:rPr sz="2000" b="1" spc="11" dirty="0">
                <a:ea typeface="Corbel" charset="0"/>
                <a:cs typeface="Corbel" charset="0"/>
              </a:rPr>
              <a:t>NDIS...</a:t>
            </a:r>
            <a:endParaRPr sz="2000" b="1" dirty="0">
              <a:ea typeface="Corbel" charset="0"/>
              <a:cs typeface="Corbel" charset="0"/>
            </a:endParaRPr>
          </a:p>
        </p:txBody>
      </p:sp>
      <p:sp>
        <p:nvSpPr>
          <p:cNvPr id="16" name="object 9" descr="Block arrow facing right filled with purple" title="Purple Block Arrow"/>
          <p:cNvSpPr/>
          <p:nvPr/>
        </p:nvSpPr>
        <p:spPr>
          <a:xfrm>
            <a:off x="672861" y="1996739"/>
            <a:ext cx="5052529" cy="776713"/>
          </a:xfrm>
          <a:custGeom>
            <a:avLst/>
            <a:gdLst/>
            <a:ahLst/>
            <a:cxnLst/>
            <a:rect l="l" t="t" r="r" b="b"/>
            <a:pathLst>
              <a:path w="5910580" h="988060">
                <a:moveTo>
                  <a:pt x="5054600" y="0"/>
                </a:moveTo>
                <a:lnTo>
                  <a:pt x="5054600" y="112318"/>
                </a:lnTo>
                <a:lnTo>
                  <a:pt x="0" y="112318"/>
                </a:lnTo>
                <a:lnTo>
                  <a:pt x="0" y="874318"/>
                </a:lnTo>
                <a:lnTo>
                  <a:pt x="5054600" y="874318"/>
                </a:lnTo>
                <a:lnTo>
                  <a:pt x="5054600" y="987882"/>
                </a:lnTo>
                <a:lnTo>
                  <a:pt x="5910008" y="493941"/>
                </a:lnTo>
                <a:lnTo>
                  <a:pt x="50546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0" rIns="0" bIns="0" rtlCol="0" anchor="ctr" anchorCtr="0"/>
          <a:lstStyle/>
          <a:p>
            <a:pPr marL="8929" lvl="0"/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People </a:t>
            </a:r>
            <a:r>
              <a:rPr lang="en-AU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with </a:t>
            </a:r>
            <a:r>
              <a:rPr lang="en-AU" spc="-1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disability access </a:t>
            </a:r>
            <a:r>
              <a:rPr lang="en-AU" spc="-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funded</a:t>
            </a:r>
            <a:r>
              <a:rPr lang="en-AU" spc="7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programs.</a:t>
            </a:r>
            <a:endParaRPr lang="en-AU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5" name="object 18"/>
          <p:cNvSpPr txBox="1"/>
          <p:nvPr/>
        </p:nvSpPr>
        <p:spPr>
          <a:xfrm>
            <a:off x="5725385" y="2073730"/>
            <a:ext cx="5400001" cy="601070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72000" tIns="0" rIns="0" bIns="0" rtlCol="0" anchor="ctr" anchorCtr="0">
            <a:noAutofit/>
          </a:bodyPr>
          <a:lstStyle/>
          <a:p>
            <a:pPr marL="8929"/>
            <a:r>
              <a:rPr lang="en-AU" spc="-35" dirty="0">
                <a:latin typeface="Corbel" charset="0"/>
                <a:ea typeface="Corbel" charset="0"/>
                <a:cs typeface="Corbel" charset="0"/>
              </a:rPr>
              <a:t>People are funded to select supports.</a:t>
            </a:r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 descr="White tick in circle." title="Tic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70" y="2176265"/>
            <a:ext cx="396000" cy="396000"/>
          </a:xfrm>
          <a:prstGeom prst="rect">
            <a:avLst/>
          </a:prstGeom>
        </p:spPr>
      </p:pic>
      <p:sp>
        <p:nvSpPr>
          <p:cNvPr id="17" name="object 10" descr="Block arrow facing right filled with purple" title="Purple Block Arrow"/>
          <p:cNvSpPr/>
          <p:nvPr/>
        </p:nvSpPr>
        <p:spPr>
          <a:xfrm>
            <a:off x="672860" y="2921376"/>
            <a:ext cx="5052530" cy="694730"/>
          </a:xfrm>
          <a:custGeom>
            <a:avLst/>
            <a:gdLst/>
            <a:ahLst/>
            <a:cxnLst/>
            <a:rect l="l" t="t" r="r" b="b"/>
            <a:pathLst>
              <a:path w="5910580" h="988060">
                <a:moveTo>
                  <a:pt x="5054600" y="0"/>
                </a:moveTo>
                <a:lnTo>
                  <a:pt x="5054600" y="112318"/>
                </a:lnTo>
                <a:lnTo>
                  <a:pt x="0" y="112318"/>
                </a:lnTo>
                <a:lnTo>
                  <a:pt x="0" y="874318"/>
                </a:lnTo>
                <a:lnTo>
                  <a:pt x="5054600" y="874318"/>
                </a:lnTo>
                <a:lnTo>
                  <a:pt x="5054600" y="987882"/>
                </a:lnTo>
                <a:lnTo>
                  <a:pt x="5910008" y="493941"/>
                </a:lnTo>
                <a:lnTo>
                  <a:pt x="50546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0" rIns="0" bIns="0" rtlCol="0" anchor="ctr" anchorCtr="0"/>
          <a:lstStyle/>
          <a:p>
            <a:pPr marL="8929" lvl="0"/>
            <a:r>
              <a:rPr lang="en-AU" spc="-11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Funding </a:t>
            </a:r>
            <a:r>
              <a:rPr lang="en-AU" spc="-18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to</a:t>
            </a:r>
            <a:r>
              <a:rPr lang="en-AU" spc="-28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pc="-11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providers.</a:t>
            </a:r>
            <a:endParaRPr lang="en-AU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8" name="object 18"/>
          <p:cNvSpPr txBox="1"/>
          <p:nvPr/>
        </p:nvSpPr>
        <p:spPr>
          <a:xfrm>
            <a:off x="5725385" y="2972462"/>
            <a:ext cx="5400001" cy="601200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72000" tIns="0" rIns="0" bIns="0" rtlCol="0" anchor="ctr" anchorCtr="0">
            <a:noAutofit/>
          </a:bodyPr>
          <a:lstStyle/>
          <a:p>
            <a:pPr marL="8929"/>
            <a:r>
              <a:rPr lang="en-AU" spc="-35" dirty="0">
                <a:latin typeface="Corbel" charset="0"/>
                <a:ea typeface="Corbel" charset="0"/>
                <a:cs typeface="Corbel" charset="0"/>
              </a:rPr>
              <a:t>People choose how to manage your funding.</a:t>
            </a:r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1" name="Picture 60" descr="White tick in circle." title="Tic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69" y="3078723"/>
            <a:ext cx="396000" cy="396000"/>
          </a:xfrm>
          <a:prstGeom prst="rect">
            <a:avLst/>
          </a:prstGeom>
        </p:spPr>
      </p:pic>
      <p:sp>
        <p:nvSpPr>
          <p:cNvPr id="18" name="object 11" descr="Block arrow facing right filled with purple" title="Purple Block Arrow"/>
          <p:cNvSpPr/>
          <p:nvPr/>
        </p:nvSpPr>
        <p:spPr>
          <a:xfrm>
            <a:off x="672860" y="3903227"/>
            <a:ext cx="5052529" cy="786843"/>
          </a:xfrm>
          <a:custGeom>
            <a:avLst/>
            <a:gdLst/>
            <a:ahLst/>
            <a:cxnLst/>
            <a:rect l="l" t="t" r="r" b="b"/>
            <a:pathLst>
              <a:path w="5910580" h="988059">
                <a:moveTo>
                  <a:pt x="5054600" y="0"/>
                </a:moveTo>
                <a:lnTo>
                  <a:pt x="5054600" y="112318"/>
                </a:lnTo>
                <a:lnTo>
                  <a:pt x="0" y="112318"/>
                </a:lnTo>
                <a:lnTo>
                  <a:pt x="0" y="874318"/>
                </a:lnTo>
                <a:lnTo>
                  <a:pt x="5054600" y="874318"/>
                </a:lnTo>
                <a:lnTo>
                  <a:pt x="5054600" y="987882"/>
                </a:lnTo>
                <a:lnTo>
                  <a:pt x="5910008" y="493941"/>
                </a:lnTo>
                <a:lnTo>
                  <a:pt x="50546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0" rIns="0" bIns="0" rtlCol="0" anchor="ctr" anchorCtr="0"/>
          <a:lstStyle/>
          <a:p>
            <a:pPr marL="8929" lvl="0"/>
            <a:r>
              <a:rPr lang="en-AU" spc="-1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Supports and </a:t>
            </a:r>
            <a:r>
              <a:rPr lang="en-AU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arrangements </a:t>
            </a:r>
            <a:r>
              <a:rPr lang="en-AU" spc="-21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determined </a:t>
            </a:r>
            <a:r>
              <a:rPr lang="en-AU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for</a:t>
            </a:r>
            <a:r>
              <a:rPr lang="en-AU" spc="-42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people.</a:t>
            </a:r>
            <a:endParaRPr lang="en-AU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5725385" y="4010552"/>
            <a:ext cx="5400001" cy="601200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72000" tIns="0" rIns="360000" bIns="0" rtlCol="0" anchor="ctr" anchorCtr="0">
            <a:noAutofit/>
          </a:bodyPr>
          <a:lstStyle/>
          <a:p>
            <a:pPr marL="8929" marR="3572">
              <a:lnSpc>
                <a:spcPct val="104200"/>
              </a:lnSpc>
            </a:pPr>
            <a:r>
              <a:rPr lang="en-AU" spc="-35" dirty="0" smtClean="0">
                <a:latin typeface="Corbel" charset="0"/>
                <a:ea typeface="Corbel" charset="0"/>
                <a:cs typeface="Corbel" charset="0"/>
              </a:rPr>
              <a:t>People</a:t>
            </a:r>
            <a:r>
              <a:rPr spc="-35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7" dirty="0" smtClean="0">
                <a:latin typeface="Corbel" charset="0"/>
                <a:ea typeface="Corbel" charset="0"/>
                <a:cs typeface="Corbel" charset="0"/>
              </a:rPr>
              <a:t>choose </a:t>
            </a:r>
            <a:r>
              <a:rPr spc="-11" dirty="0">
                <a:latin typeface="Corbel" charset="0"/>
                <a:ea typeface="Corbel" charset="0"/>
                <a:cs typeface="Corbel" charset="0"/>
              </a:rPr>
              <a:t>what </a:t>
            </a:r>
            <a:r>
              <a:rPr spc="-4" dirty="0">
                <a:latin typeface="Corbel" charset="0"/>
                <a:ea typeface="Corbel" charset="0"/>
                <a:cs typeface="Corbel" charset="0"/>
              </a:rPr>
              <a:t>supports </a:t>
            </a:r>
            <a:r>
              <a:rPr lang="en-AU" spc="-14" dirty="0" smtClean="0">
                <a:latin typeface="Corbel" charset="0"/>
                <a:ea typeface="Corbel" charset="0"/>
                <a:cs typeface="Corbel" charset="0"/>
              </a:rPr>
              <a:t>they</a:t>
            </a:r>
            <a:r>
              <a:rPr spc="-14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7" dirty="0">
                <a:latin typeface="Corbel" charset="0"/>
                <a:ea typeface="Corbel" charset="0"/>
                <a:cs typeface="Corbel" charset="0"/>
              </a:rPr>
              <a:t>most </a:t>
            </a:r>
            <a:r>
              <a:rPr dirty="0">
                <a:latin typeface="Corbel" charset="0"/>
                <a:ea typeface="Corbel" charset="0"/>
                <a:cs typeface="Corbel" charset="0"/>
              </a:rPr>
              <a:t>need </a:t>
            </a:r>
            <a:r>
              <a:rPr dirty="0" smtClean="0">
                <a:latin typeface="Corbel" charset="0"/>
                <a:ea typeface="Corbel" charset="0"/>
                <a:cs typeface="Corbel" charset="0"/>
              </a:rPr>
              <a:t>and </a:t>
            </a:r>
            <a:r>
              <a:rPr spc="-14" dirty="0">
                <a:latin typeface="Corbel" charset="0"/>
                <a:ea typeface="Corbel" charset="0"/>
                <a:cs typeface="Corbel" charset="0"/>
              </a:rPr>
              <a:t>how </a:t>
            </a:r>
            <a:r>
              <a:rPr lang="en-AU" spc="-14" dirty="0" smtClean="0">
                <a:latin typeface="Corbel" charset="0"/>
                <a:ea typeface="Corbel" charset="0"/>
                <a:cs typeface="Corbel" charset="0"/>
              </a:rPr>
              <a:t>they</a:t>
            </a:r>
            <a:r>
              <a:rPr spc="-14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11" dirty="0">
                <a:latin typeface="Corbel" charset="0"/>
                <a:ea typeface="Corbel" charset="0"/>
                <a:cs typeface="Corbel" charset="0"/>
              </a:rPr>
              <a:t>want</a:t>
            </a:r>
            <a:r>
              <a:rPr spc="-18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4" dirty="0">
                <a:latin typeface="Corbel" charset="0"/>
                <a:ea typeface="Corbel" charset="0"/>
                <a:cs typeface="Corbel" charset="0"/>
              </a:rPr>
              <a:t>them.</a:t>
            </a:r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2" name="Picture 61" descr="White tick in circle." title="Tic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44" y="4111267"/>
            <a:ext cx="396000" cy="396000"/>
          </a:xfrm>
          <a:prstGeom prst="rect">
            <a:avLst/>
          </a:prstGeom>
        </p:spPr>
      </p:pic>
      <p:sp>
        <p:nvSpPr>
          <p:cNvPr id="24" name="object 12" descr="Block arrow facing right filled with purple" title="Purple Block Arrow"/>
          <p:cNvSpPr/>
          <p:nvPr/>
        </p:nvSpPr>
        <p:spPr>
          <a:xfrm>
            <a:off x="672861" y="4856471"/>
            <a:ext cx="5052528" cy="808543"/>
          </a:xfrm>
          <a:custGeom>
            <a:avLst/>
            <a:gdLst/>
            <a:ahLst/>
            <a:cxnLst/>
            <a:rect l="l" t="t" r="r" b="b"/>
            <a:pathLst>
              <a:path w="5910580" h="988059">
                <a:moveTo>
                  <a:pt x="5054600" y="0"/>
                </a:moveTo>
                <a:lnTo>
                  <a:pt x="5054600" y="112318"/>
                </a:lnTo>
                <a:lnTo>
                  <a:pt x="0" y="112318"/>
                </a:lnTo>
                <a:lnTo>
                  <a:pt x="0" y="874318"/>
                </a:lnTo>
                <a:lnTo>
                  <a:pt x="5054600" y="874318"/>
                </a:lnTo>
                <a:lnTo>
                  <a:pt x="5054600" y="987882"/>
                </a:lnTo>
                <a:lnTo>
                  <a:pt x="5910008" y="493941"/>
                </a:lnTo>
                <a:lnTo>
                  <a:pt x="50546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0" rIns="0" bIns="0" rtlCol="0" anchor="ctr" anchorCtr="0"/>
          <a:lstStyle/>
          <a:p>
            <a:pPr marL="8929" lvl="0"/>
            <a:r>
              <a:rPr lang="en-AU" spc="-35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People </a:t>
            </a:r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are </a:t>
            </a:r>
            <a:r>
              <a:rPr lang="en-AU" spc="-1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told </a:t>
            </a:r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who </a:t>
            </a:r>
            <a:r>
              <a:rPr lang="en-AU" spc="-1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they will </a:t>
            </a:r>
            <a:r>
              <a:rPr lang="en-AU" spc="-18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receive </a:t>
            </a:r>
            <a:r>
              <a:rPr lang="en-AU" spc="-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support</a:t>
            </a:r>
            <a:r>
              <a:rPr lang="en-AU" spc="102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AU" spc="-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from.</a:t>
            </a:r>
            <a:endParaRPr lang="en-AU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5725385" y="4962650"/>
            <a:ext cx="5400001" cy="601200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72000" tIns="0" rIns="0" bIns="0" rtlCol="0" anchor="ctr" anchorCtr="0">
            <a:noAutofit/>
          </a:bodyPr>
          <a:lstStyle/>
          <a:p>
            <a:pPr marL="8929"/>
            <a:r>
              <a:rPr lang="en-AU" spc="-35" dirty="0" smtClean="0">
                <a:latin typeface="Corbel" charset="0"/>
                <a:ea typeface="Corbel" charset="0"/>
                <a:cs typeface="Corbel" charset="0"/>
              </a:rPr>
              <a:t>People</a:t>
            </a:r>
            <a:r>
              <a:rPr spc="-35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7" dirty="0">
                <a:latin typeface="Corbel" charset="0"/>
                <a:ea typeface="Corbel" charset="0"/>
                <a:cs typeface="Corbel" charset="0"/>
              </a:rPr>
              <a:t>choose where </a:t>
            </a:r>
            <a:r>
              <a:rPr spc="-18" dirty="0">
                <a:latin typeface="Corbel" charset="0"/>
                <a:ea typeface="Corbel" charset="0"/>
                <a:cs typeface="Corbel" charset="0"/>
              </a:rPr>
              <a:t>to </a:t>
            </a:r>
            <a:r>
              <a:rPr spc="-7" dirty="0">
                <a:latin typeface="Corbel" charset="0"/>
                <a:ea typeface="Corbel" charset="0"/>
                <a:cs typeface="Corbel" charset="0"/>
              </a:rPr>
              <a:t>get </a:t>
            </a:r>
            <a:r>
              <a:rPr spc="-4" dirty="0">
                <a:latin typeface="Corbel" charset="0"/>
                <a:ea typeface="Corbel" charset="0"/>
                <a:cs typeface="Corbel" charset="0"/>
              </a:rPr>
              <a:t>supports</a:t>
            </a:r>
            <a:r>
              <a:rPr spc="25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spc="-4" dirty="0">
                <a:latin typeface="Corbel" charset="0"/>
                <a:ea typeface="Corbel" charset="0"/>
                <a:cs typeface="Corbel" charset="0"/>
              </a:rPr>
              <a:t>from.</a:t>
            </a:r>
            <a:endParaRPr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3" name="Picture 62" descr="White tick in circle." title="Tic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70" y="5072874"/>
            <a:ext cx="396000" cy="396000"/>
          </a:xfrm>
          <a:prstGeom prst="rect">
            <a:avLst/>
          </a:prstGeom>
        </p:spPr>
      </p:pic>
      <p:sp>
        <p:nvSpPr>
          <p:cNvPr id="25" name="object 13" descr="Block arrow facing right filled with purple" title="Purple Block Arrow"/>
          <p:cNvSpPr/>
          <p:nvPr/>
        </p:nvSpPr>
        <p:spPr>
          <a:xfrm>
            <a:off x="672860" y="5887536"/>
            <a:ext cx="5052528" cy="694730"/>
          </a:xfrm>
          <a:custGeom>
            <a:avLst/>
            <a:gdLst/>
            <a:ahLst/>
            <a:cxnLst/>
            <a:rect l="l" t="t" r="r" b="b"/>
            <a:pathLst>
              <a:path w="5910580" h="988059">
                <a:moveTo>
                  <a:pt x="5054600" y="0"/>
                </a:moveTo>
                <a:lnTo>
                  <a:pt x="5054600" y="112318"/>
                </a:lnTo>
                <a:lnTo>
                  <a:pt x="0" y="112318"/>
                </a:lnTo>
                <a:lnTo>
                  <a:pt x="0" y="874318"/>
                </a:lnTo>
                <a:lnTo>
                  <a:pt x="5054600" y="874318"/>
                </a:lnTo>
                <a:lnTo>
                  <a:pt x="5054600" y="987882"/>
                </a:lnTo>
                <a:lnTo>
                  <a:pt x="5910008" y="493941"/>
                </a:lnTo>
                <a:lnTo>
                  <a:pt x="50546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72000" tIns="0" rIns="0" bIns="0" rtlCol="0" anchor="ctr" anchorCtr="0"/>
          <a:lstStyle/>
          <a:p>
            <a:pPr marL="8929" lvl="0"/>
            <a:r>
              <a:rPr lang="en-AU" spc="-4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Different </a:t>
            </a:r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Quality </a:t>
            </a:r>
            <a:r>
              <a:rPr lang="en-AU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and </a:t>
            </a:r>
            <a:r>
              <a:rPr lang="en-AU" spc="-7" dirty="0">
                <a:solidFill>
                  <a:srgbClr val="FFFFFF"/>
                </a:solidFill>
                <a:latin typeface="Corbel" charset="0"/>
                <a:ea typeface="Corbel" charset="0"/>
                <a:cs typeface="Corbel" charset="0"/>
              </a:rPr>
              <a:t>Assurance Safeguards.</a:t>
            </a:r>
            <a:endParaRPr lang="en-AU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4" name="object 18"/>
          <p:cNvSpPr txBox="1"/>
          <p:nvPr/>
        </p:nvSpPr>
        <p:spPr>
          <a:xfrm>
            <a:off x="5725385" y="5932261"/>
            <a:ext cx="5400001" cy="601200"/>
          </a:xfrm>
          <a:prstGeom prst="rect">
            <a:avLst/>
          </a:prstGeom>
          <a:solidFill>
            <a:srgbClr val="F4D2EB"/>
          </a:solidFill>
        </p:spPr>
        <p:txBody>
          <a:bodyPr vert="horz" wrap="square" lIns="72000" tIns="0" rIns="360000" bIns="0" rtlCol="0" anchor="ctr" anchorCtr="0">
            <a:noAutofit/>
          </a:bodyPr>
          <a:lstStyle/>
          <a:p>
            <a:pPr marL="8929"/>
            <a:r>
              <a:rPr lang="en-AU" spc="-35" dirty="0">
                <a:latin typeface="Corbel" charset="0"/>
                <a:ea typeface="Corbel" charset="0"/>
                <a:cs typeface="Corbel" charset="0"/>
              </a:rPr>
              <a:t>National NDIS Quality and Safeguards Framework  based on consumer choice and protections.</a:t>
            </a:r>
          </a:p>
        </p:txBody>
      </p:sp>
      <p:pic>
        <p:nvPicPr>
          <p:cNvPr id="64" name="Picture 63" descr="White tick in circle." title="Tic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69" y="6046336"/>
            <a:ext cx="396000" cy="396000"/>
          </a:xfrm>
          <a:prstGeom prst="rect">
            <a:avLst/>
          </a:prstGeom>
        </p:spPr>
      </p:pic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53480" y="6244336"/>
            <a:ext cx="552450" cy="365125"/>
          </a:xfrm>
        </p:spPr>
        <p:txBody>
          <a:bodyPr/>
          <a:lstStyle/>
          <a:p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is quality and safeguarding different?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2" y="1644501"/>
            <a:ext cx="10226676" cy="49288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/>
              <a:t>Nationally consistent approach </a:t>
            </a:r>
            <a:r>
              <a:rPr lang="en-AU" sz="3000" b="0" dirty="0"/>
              <a:t>to empower NDIS participants and set expectations for NDIS providers and their </a:t>
            </a:r>
            <a:r>
              <a:rPr lang="en-AU" sz="3000" b="0" dirty="0" smtClean="0"/>
              <a:t>staff.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b="0" dirty="0"/>
              <a:t>Underpinning foundations: </a:t>
            </a:r>
            <a:r>
              <a:rPr lang="en-AU" sz="3000" b="0" i="1" dirty="0"/>
              <a:t>UN Convention on the Rights of Persons with Disabilities; National Disability Strategy 2010-2020</a:t>
            </a:r>
            <a:r>
              <a:rPr lang="en-AU" sz="3000" b="0" dirty="0"/>
              <a:t>; </a:t>
            </a:r>
            <a:r>
              <a:rPr lang="en-AU" sz="3000" b="0" i="1" dirty="0"/>
              <a:t>National Disability Insurance Scheme Act </a:t>
            </a:r>
            <a:r>
              <a:rPr lang="en-AU" sz="3000" b="0" i="1" dirty="0" smtClean="0"/>
              <a:t>2013.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5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b="0" dirty="0"/>
              <a:t>Three domains:</a:t>
            </a:r>
          </a:p>
          <a:p>
            <a:pPr marL="1057275" lvl="3" indent="-342900"/>
            <a:r>
              <a:rPr lang="en-AU" sz="3000" b="1" dirty="0"/>
              <a:t>Developmental</a:t>
            </a:r>
            <a:r>
              <a:rPr lang="en-AU" sz="3000" dirty="0"/>
              <a:t>: Building capability and support systems</a:t>
            </a:r>
          </a:p>
          <a:p>
            <a:pPr marL="1057275" lvl="3" indent="-342900"/>
            <a:r>
              <a:rPr lang="en-AU" sz="3000" b="1" dirty="0"/>
              <a:t>Preventative</a:t>
            </a:r>
            <a:r>
              <a:rPr lang="en-AU" sz="3000" dirty="0"/>
              <a:t>: Preventing harm and promoting quality</a:t>
            </a:r>
          </a:p>
          <a:p>
            <a:pPr marL="1057275" lvl="3" indent="-342900"/>
            <a:r>
              <a:rPr lang="en-AU" sz="3000" b="1" dirty="0"/>
              <a:t>Corrective</a:t>
            </a:r>
            <a:r>
              <a:rPr lang="en-AU" sz="3000" dirty="0"/>
              <a:t>: Responding if things go </a:t>
            </a:r>
            <a:r>
              <a:rPr lang="en-AU" sz="3000" dirty="0" smtClean="0"/>
              <a:t>wrong.</a:t>
            </a:r>
            <a:endParaRPr lang="en-AU" sz="3000" dirty="0"/>
          </a:p>
          <a:p>
            <a:endParaRPr lang="en-AU" sz="3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32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the NDIS Commission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771" y="1778611"/>
            <a:ext cx="10797699" cy="4999637"/>
          </a:xfrm>
        </p:spPr>
        <p:txBody>
          <a:bodyPr>
            <a:normAutofit/>
          </a:bodyPr>
          <a:lstStyle/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>
                <a:solidFill>
                  <a:prstClr val="black"/>
                </a:solidFill>
              </a:rPr>
              <a:t>Improve quality and safety of NDIS supports and </a:t>
            </a:r>
            <a:r>
              <a:rPr lang="en-AU" sz="3500" b="0" dirty="0" smtClean="0">
                <a:solidFill>
                  <a:prstClr val="black"/>
                </a:solidFill>
              </a:rPr>
              <a:t>services</a:t>
            </a:r>
            <a:endParaRPr lang="en-AU" sz="3500" b="0" dirty="0">
              <a:solidFill>
                <a:prstClr val="black"/>
              </a:solidFill>
            </a:endParaRPr>
          </a:p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>
                <a:solidFill>
                  <a:prstClr val="black"/>
                </a:solidFill>
              </a:rPr>
              <a:t>T</a:t>
            </a:r>
            <a:r>
              <a:rPr lang="en-AU" sz="3500" b="0" dirty="0" smtClean="0">
                <a:solidFill>
                  <a:prstClr val="black"/>
                </a:solidFill>
              </a:rPr>
              <a:t>ake </a:t>
            </a:r>
            <a:r>
              <a:rPr lang="en-AU" sz="3500" b="0" dirty="0">
                <a:solidFill>
                  <a:prstClr val="black"/>
                </a:solidFill>
              </a:rPr>
              <a:t>over the registration of providers from </a:t>
            </a:r>
            <a:r>
              <a:rPr lang="en-AU" sz="3500" b="0" dirty="0" smtClean="0">
                <a:solidFill>
                  <a:prstClr val="black"/>
                </a:solidFill>
              </a:rPr>
              <a:t>the </a:t>
            </a:r>
            <a:r>
              <a:rPr lang="en-AU" sz="3500" b="0" dirty="0" err="1" smtClean="0">
                <a:solidFill>
                  <a:prstClr val="black"/>
                </a:solidFill>
              </a:rPr>
              <a:t>NDIA</a:t>
            </a:r>
            <a:endParaRPr lang="en-AU" sz="3500" b="0" dirty="0">
              <a:solidFill>
                <a:prstClr val="black"/>
              </a:solidFill>
            </a:endParaRP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>
                <a:solidFill>
                  <a:prstClr val="black"/>
                </a:solidFill>
              </a:rPr>
              <a:t>Provide national consistency </a:t>
            </a: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 smtClean="0">
                <a:solidFill>
                  <a:prstClr val="black"/>
                </a:solidFill>
              </a:rPr>
              <a:t>Help providers to meet their obligations</a:t>
            </a:r>
            <a:endParaRPr lang="en-AU" sz="3500" b="0" dirty="0">
              <a:solidFill>
                <a:prstClr val="black"/>
              </a:solidFill>
            </a:endParaRPr>
          </a:p>
          <a:p>
            <a:pPr marL="266700" lvl="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>
                <a:solidFill>
                  <a:prstClr val="black"/>
                </a:solidFill>
              </a:rPr>
              <a:t>Resolve problems and identify areas for </a:t>
            </a:r>
            <a:r>
              <a:rPr lang="en-AU" sz="3500" b="0" dirty="0" smtClean="0">
                <a:solidFill>
                  <a:prstClr val="black"/>
                </a:solidFill>
              </a:rPr>
              <a:t>improvement</a:t>
            </a:r>
            <a:endParaRPr lang="en-AU" sz="3500" b="0" dirty="0">
              <a:solidFill>
                <a:prstClr val="black"/>
              </a:solidFill>
            </a:endParaRPr>
          </a:p>
          <a:p>
            <a:pPr marL="266700" indent="-2667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3500" b="0" dirty="0">
                <a:solidFill>
                  <a:prstClr val="black"/>
                </a:solidFill>
              </a:rPr>
              <a:t>Support continuous improvement and quality in the NDIS. </a:t>
            </a:r>
          </a:p>
          <a:p>
            <a:endParaRPr lang="en-AU" dirty="0"/>
          </a:p>
        </p:txBody>
      </p:sp>
      <p:pic>
        <p:nvPicPr>
          <p:cNvPr id="5" name="Picture 4" descr="Icon of purple tick inside green circle." title="Tick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045" y="3357709"/>
            <a:ext cx="1419225" cy="1209675"/>
          </a:xfrm>
          <a:prstGeom prst="rect">
            <a:avLst/>
          </a:prstGeom>
        </p:spPr>
      </p:pic>
      <p:pic>
        <p:nvPicPr>
          <p:cNvPr id="6" name="Picture 5" descr="Icon of purple thumb inside a shield." title="Thumbs Up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270" y="3271984"/>
            <a:ext cx="1600200" cy="12954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81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00886C-1CE6-4193-AE40-C14BD6D0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NDIS Commission roll-out</a:t>
            </a:r>
            <a:endParaRPr lang="en-AU" dirty="0"/>
          </a:p>
        </p:txBody>
      </p:sp>
      <p:pic>
        <p:nvPicPr>
          <p:cNvPr id="3" name="Content Placeholder 2" descr="3 maps of Australia showing progressive roll out across States and Territories." title="NDIS Commission Progressive Roll Out Diagram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173290"/>
            <a:ext cx="10548546" cy="3438332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10020" y="6247182"/>
            <a:ext cx="552450" cy="365125"/>
          </a:xfrm>
        </p:spPr>
        <p:txBody>
          <a:bodyPr/>
          <a:lstStyle/>
          <a:p>
            <a:r>
              <a:rPr lang="en-A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051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key functions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65" y="1600200"/>
            <a:ext cx="10354574" cy="493615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Registration and quality assurance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Code of </a:t>
            </a:r>
            <a:r>
              <a:rPr lang="en-AU" b="0" dirty="0" smtClean="0"/>
              <a:t>Conduct</a:t>
            </a:r>
            <a:endParaRPr lang="en-AU" b="0" dirty="0"/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Worker screening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Reportable Incidents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Complaints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Behaviour Support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 smtClean="0"/>
              <a:t>Information </a:t>
            </a:r>
            <a:r>
              <a:rPr lang="en-AU" b="0" dirty="0"/>
              <a:t>and capacity building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Compliance, investigations and </a:t>
            </a:r>
            <a:r>
              <a:rPr lang="en-AU" b="0" dirty="0" smtClean="0"/>
              <a:t>enforcement.</a:t>
            </a:r>
            <a:endParaRPr lang="en-AU" b="0" dirty="0"/>
          </a:p>
          <a:p>
            <a:endParaRPr lang="en-AU" dirty="0"/>
          </a:p>
        </p:txBody>
      </p:sp>
      <p:pic>
        <p:nvPicPr>
          <p:cNvPr id="5" name="Picture 4" descr="3 photos of 5 different people who are stakeholders." title="Relevant Phot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38" y="2036222"/>
            <a:ext cx="2574954" cy="28282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2800" y="6200775"/>
            <a:ext cx="458475" cy="335575"/>
          </a:xfrm>
        </p:spPr>
        <p:txBody>
          <a:bodyPr/>
          <a:lstStyle/>
          <a:p>
            <a:fld id="{C0F55C17-AF72-40D4-ADBD-B5505DEBF9BA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12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10853</TotalTime>
  <Words>1074</Words>
  <Application>Microsoft Office PowerPoint</Application>
  <PresentationFormat>Widescreen</PresentationFormat>
  <Paragraphs>225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Office Theme</vt:lpstr>
      <vt:lpstr>2_Office Theme</vt:lpstr>
      <vt:lpstr>NDIS Quality and Safeguards Commission</vt:lpstr>
      <vt:lpstr>The NDIS – An Overview</vt:lpstr>
      <vt:lpstr>The NDIS – An Overview (continued)</vt:lpstr>
      <vt:lpstr>Principles of the NDIS</vt:lpstr>
      <vt:lpstr>How is it different?</vt:lpstr>
      <vt:lpstr>How is quality and safeguarding different?</vt:lpstr>
      <vt:lpstr>About the NDIS Commission</vt:lpstr>
      <vt:lpstr>NDIS Commission roll-out</vt:lpstr>
      <vt:lpstr>Our key functions</vt:lpstr>
      <vt:lpstr>Provider registration</vt:lpstr>
      <vt:lpstr>Code of Conduct</vt:lpstr>
      <vt:lpstr>Practice Standards Audit</vt:lpstr>
      <vt:lpstr>Complaints</vt:lpstr>
      <vt:lpstr>Reportable Incidents</vt:lpstr>
      <vt:lpstr>Behaviour Support</vt:lpstr>
      <vt:lpstr>Worker screening</vt:lpstr>
      <vt:lpstr>Investigative Powers and Enforcement Action</vt:lpstr>
      <vt:lpstr>Support for transition</vt:lpstr>
      <vt:lpstr>Implementing the NDIS – Where are we now?</vt:lpstr>
      <vt:lpstr>Progress update</vt:lpstr>
      <vt:lpstr>How we will engage with providers</vt:lpstr>
      <vt:lpstr>Further Information</vt:lpstr>
      <vt:lpstr>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NDIS Quality and Safeguards Commission - Roadshow Presentation - March-April 2019</dc:title>
  <dc:creator>Ben Fulford</dc:creator>
  <cp:lastModifiedBy>LUNNEY, Heather</cp:lastModifiedBy>
  <cp:revision>411</cp:revision>
  <cp:lastPrinted>2019-03-25T23:10:58Z</cp:lastPrinted>
  <dcterms:created xsi:type="dcterms:W3CDTF">2017-10-04T04:23:03Z</dcterms:created>
  <dcterms:modified xsi:type="dcterms:W3CDTF">2019-04-29T05:32:05Z</dcterms:modified>
</cp:coreProperties>
</file>