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4" r:id="rId3"/>
  </p:sldMasterIdLst>
  <p:notesMasterIdLst>
    <p:notesMasterId r:id="rId48"/>
  </p:notesMasterIdLst>
  <p:handoutMasterIdLst>
    <p:handoutMasterId r:id="rId49"/>
  </p:handoutMasterIdLst>
  <p:sldIdLst>
    <p:sldId id="257" r:id="rId4"/>
    <p:sldId id="378" r:id="rId5"/>
    <p:sldId id="377" r:id="rId6"/>
    <p:sldId id="374" r:id="rId7"/>
    <p:sldId id="380" r:id="rId8"/>
    <p:sldId id="381" r:id="rId9"/>
    <p:sldId id="384" r:id="rId10"/>
    <p:sldId id="382" r:id="rId11"/>
    <p:sldId id="376" r:id="rId12"/>
    <p:sldId id="387" r:id="rId13"/>
    <p:sldId id="370" r:id="rId14"/>
    <p:sldId id="379" r:id="rId15"/>
    <p:sldId id="386" r:id="rId16"/>
    <p:sldId id="365" r:id="rId17"/>
    <p:sldId id="373" r:id="rId18"/>
    <p:sldId id="368" r:id="rId19"/>
    <p:sldId id="363" r:id="rId20"/>
    <p:sldId id="364"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Sarah" initials="LS" lastIdx="3" clrIdx="0">
    <p:extLst>
      <p:ext uri="{19B8F6BF-5375-455C-9EA6-DF929625EA0E}">
        <p15:presenceInfo xmlns:p15="http://schemas.microsoft.com/office/powerpoint/2012/main" userId="S-1-5-21-1463861888-1148693830-2432142812-104945" providerId="AD"/>
      </p:ext>
    </p:extLst>
  </p:cmAuthor>
  <p:cmAuthor id="2" name="RAE, Marion" initials="RM" lastIdx="3" clrIdx="1">
    <p:extLst>
      <p:ext uri="{19B8F6BF-5375-455C-9EA6-DF929625EA0E}">
        <p15:presenceInfo xmlns:p15="http://schemas.microsoft.com/office/powerpoint/2012/main" userId="S-1-5-21-1463861888-1148693830-2432142812-146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5447" autoAdjust="0"/>
  </p:normalViewPr>
  <p:slideViewPr>
    <p:cSldViewPr snapToGrid="0" showGuides="1">
      <p:cViewPr varScale="1">
        <p:scale>
          <a:sx n="62" d="100"/>
          <a:sy n="62" d="100"/>
        </p:scale>
        <p:origin x="78" y="17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3570" y="-4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E6202E7-5736-44AB-A5B8-39715BB37474}" type="datetimeFigureOut">
              <a:rPr lang="en-AU" smtClean="0"/>
              <a:t>2/07/2019</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154252-433F-4B9B-A632-824F25246209}" type="slidenum">
              <a:rPr lang="en-AU" smtClean="0"/>
              <a:t>‹#›</a:t>
            </a:fld>
            <a:endParaRPr lang="en-AU"/>
          </a:p>
        </p:txBody>
      </p:sp>
    </p:spTree>
    <p:extLst>
      <p:ext uri="{BB962C8B-B14F-4D97-AF65-F5344CB8AC3E}">
        <p14:creationId xmlns:p14="http://schemas.microsoft.com/office/powerpoint/2010/main" val="3732157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AD0CBC-2C98-44F9-A683-05E209A767FB}" type="datetimeFigureOut">
              <a:rPr lang="en-AU" smtClean="0"/>
              <a:t>2/07/2019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76C03F-22F6-4E7A-BD9C-D0DC9F5ECC79}" type="slidenum">
              <a:rPr lang="en-AU" smtClean="0"/>
              <a:t>‹#›</a:t>
            </a:fld>
            <a:endParaRPr lang="en-AU"/>
          </a:p>
        </p:txBody>
      </p:sp>
    </p:spTree>
    <p:extLst>
      <p:ext uri="{BB962C8B-B14F-4D97-AF65-F5344CB8AC3E}">
        <p14:creationId xmlns:p14="http://schemas.microsoft.com/office/powerpoint/2010/main" val="403767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a:t>
            </a:fld>
            <a:endParaRPr lang="en-AU"/>
          </a:p>
        </p:txBody>
      </p:sp>
    </p:spTree>
    <p:extLst>
      <p:ext uri="{BB962C8B-B14F-4D97-AF65-F5344CB8AC3E}">
        <p14:creationId xmlns:p14="http://schemas.microsoft.com/office/powerpoint/2010/main" val="105730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10</a:t>
            </a:fld>
            <a:endParaRPr lang="en-AU"/>
          </a:p>
        </p:txBody>
      </p:sp>
    </p:spTree>
    <p:extLst>
      <p:ext uri="{BB962C8B-B14F-4D97-AF65-F5344CB8AC3E}">
        <p14:creationId xmlns:p14="http://schemas.microsoft.com/office/powerpoint/2010/main" val="398491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11</a:t>
            </a:fld>
            <a:endParaRPr lang="en-AU"/>
          </a:p>
        </p:txBody>
      </p:sp>
    </p:spTree>
    <p:extLst>
      <p:ext uri="{BB962C8B-B14F-4D97-AF65-F5344CB8AC3E}">
        <p14:creationId xmlns:p14="http://schemas.microsoft.com/office/powerpoint/2010/main" val="361086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12</a:t>
            </a:fld>
            <a:endParaRPr lang="en-AU"/>
          </a:p>
        </p:txBody>
      </p:sp>
    </p:spTree>
    <p:extLst>
      <p:ext uri="{BB962C8B-B14F-4D97-AF65-F5344CB8AC3E}">
        <p14:creationId xmlns:p14="http://schemas.microsoft.com/office/powerpoint/2010/main" val="53755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13</a:t>
            </a:fld>
            <a:endParaRPr lang="en-AU"/>
          </a:p>
        </p:txBody>
      </p:sp>
    </p:spTree>
    <p:extLst>
      <p:ext uri="{BB962C8B-B14F-4D97-AF65-F5344CB8AC3E}">
        <p14:creationId xmlns:p14="http://schemas.microsoft.com/office/powerpoint/2010/main" val="223556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6713" y="4777194"/>
            <a:ext cx="5838687" cy="4476136"/>
          </a:xfrm>
        </p:spPr>
        <p:txBody>
          <a:bodyPr/>
          <a:lstStyle/>
          <a:p>
            <a:pPr lvl="0"/>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14</a:t>
            </a:fld>
            <a:endParaRPr lang="en-AU" dirty="0"/>
          </a:p>
        </p:txBody>
      </p:sp>
    </p:spTree>
    <p:extLst>
      <p:ext uri="{BB962C8B-B14F-4D97-AF65-F5344CB8AC3E}">
        <p14:creationId xmlns:p14="http://schemas.microsoft.com/office/powerpoint/2010/main" val="14219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15</a:t>
            </a:fld>
            <a:endParaRPr lang="en-AU"/>
          </a:p>
        </p:txBody>
      </p:sp>
    </p:spTree>
    <p:extLst>
      <p:ext uri="{BB962C8B-B14F-4D97-AF65-F5344CB8AC3E}">
        <p14:creationId xmlns:p14="http://schemas.microsoft.com/office/powerpoint/2010/main" val="257990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4"/>
            <a:ext cx="5953125" cy="3908614"/>
          </a:xfrm>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16</a:t>
            </a:fld>
            <a:endParaRPr lang="en-AU" dirty="0"/>
          </a:p>
        </p:txBody>
      </p:sp>
    </p:spTree>
    <p:extLst>
      <p:ext uri="{BB962C8B-B14F-4D97-AF65-F5344CB8AC3E}">
        <p14:creationId xmlns:p14="http://schemas.microsoft.com/office/powerpoint/2010/main" val="377529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17</a:t>
            </a:fld>
            <a:endParaRPr lang="en-AU" dirty="0"/>
          </a:p>
        </p:txBody>
      </p:sp>
    </p:spTree>
    <p:extLst>
      <p:ext uri="{BB962C8B-B14F-4D97-AF65-F5344CB8AC3E}">
        <p14:creationId xmlns:p14="http://schemas.microsoft.com/office/powerpoint/2010/main" val="2673610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76C03F-22F6-4E7A-BD9C-D0DC9F5ECC79}" type="slidenum">
              <a:rPr lang="en-AU" smtClean="0"/>
              <a:t>18</a:t>
            </a:fld>
            <a:endParaRPr lang="en-AU" dirty="0"/>
          </a:p>
        </p:txBody>
      </p:sp>
    </p:spTree>
    <p:extLst>
      <p:ext uri="{BB962C8B-B14F-4D97-AF65-F5344CB8AC3E}">
        <p14:creationId xmlns:p14="http://schemas.microsoft.com/office/powerpoint/2010/main" val="1649713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777194"/>
            <a:ext cx="6276109" cy="4938306"/>
          </a:xfrm>
        </p:spPr>
        <p:txBody>
          <a:bodyPr/>
          <a:lstStyle/>
          <a:p>
            <a:pPr marL="0" marR="0" lvl="0" indent="0" algn="l" defTabSz="914400" rtl="0" eaLnBrk="1" fontAlgn="auto" latinLnBrk="0" hangingPunct="1">
              <a:spcBef>
                <a:spcPts val="60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19</a:t>
            </a:fld>
            <a:endParaRPr lang="en-AU" dirty="0"/>
          </a:p>
        </p:txBody>
      </p:sp>
    </p:spTree>
    <p:extLst>
      <p:ext uri="{BB962C8B-B14F-4D97-AF65-F5344CB8AC3E}">
        <p14:creationId xmlns:p14="http://schemas.microsoft.com/office/powerpoint/2010/main" val="397078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E76C03F-22F6-4E7A-BD9C-D0DC9F5ECC79}" type="slidenum">
              <a:rPr lang="en-AU" smtClean="0"/>
              <a:t>2</a:t>
            </a:fld>
            <a:endParaRPr lang="en-AU"/>
          </a:p>
        </p:txBody>
      </p:sp>
    </p:spTree>
    <p:extLst>
      <p:ext uri="{BB962C8B-B14F-4D97-AF65-F5344CB8AC3E}">
        <p14:creationId xmlns:p14="http://schemas.microsoft.com/office/powerpoint/2010/main" val="1598583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20</a:t>
            </a:fld>
            <a:endParaRPr lang="en-AU" dirty="0"/>
          </a:p>
        </p:txBody>
      </p:sp>
    </p:spTree>
    <p:extLst>
      <p:ext uri="{BB962C8B-B14F-4D97-AF65-F5344CB8AC3E}">
        <p14:creationId xmlns:p14="http://schemas.microsoft.com/office/powerpoint/2010/main" val="258729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21</a:t>
            </a:fld>
            <a:endParaRPr lang="en-AU" dirty="0"/>
          </a:p>
        </p:txBody>
      </p:sp>
    </p:spTree>
    <p:extLst>
      <p:ext uri="{BB962C8B-B14F-4D97-AF65-F5344CB8AC3E}">
        <p14:creationId xmlns:p14="http://schemas.microsoft.com/office/powerpoint/2010/main" val="2894818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22</a:t>
            </a:fld>
            <a:endParaRPr lang="en-AU" dirty="0"/>
          </a:p>
        </p:txBody>
      </p:sp>
    </p:spTree>
    <p:extLst>
      <p:ext uri="{BB962C8B-B14F-4D97-AF65-F5344CB8AC3E}">
        <p14:creationId xmlns:p14="http://schemas.microsoft.com/office/powerpoint/2010/main" val="174450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23</a:t>
            </a:fld>
            <a:endParaRPr lang="en-AU" dirty="0"/>
          </a:p>
        </p:txBody>
      </p:sp>
    </p:spTree>
    <p:extLst>
      <p:ext uri="{BB962C8B-B14F-4D97-AF65-F5344CB8AC3E}">
        <p14:creationId xmlns:p14="http://schemas.microsoft.com/office/powerpoint/2010/main" val="123547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8672" y="4906403"/>
            <a:ext cx="5438140" cy="3908614"/>
          </a:xfrm>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24</a:t>
            </a:fld>
            <a:endParaRPr lang="en-AU" dirty="0"/>
          </a:p>
        </p:txBody>
      </p:sp>
    </p:spTree>
    <p:extLst>
      <p:ext uri="{BB962C8B-B14F-4D97-AF65-F5344CB8AC3E}">
        <p14:creationId xmlns:p14="http://schemas.microsoft.com/office/powerpoint/2010/main" val="289633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408370"/>
          </a:xfrm>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25</a:t>
            </a:fld>
            <a:endParaRPr lang="en-AU" dirty="0"/>
          </a:p>
        </p:txBody>
      </p:sp>
    </p:spTree>
    <p:extLst>
      <p:ext uri="{BB962C8B-B14F-4D97-AF65-F5344CB8AC3E}">
        <p14:creationId xmlns:p14="http://schemas.microsoft.com/office/powerpoint/2010/main" val="45298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4"/>
            <a:ext cx="5812270" cy="4553842"/>
          </a:xfrm>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26</a:t>
            </a:fld>
            <a:endParaRPr lang="en-AU" dirty="0"/>
          </a:p>
        </p:txBody>
      </p:sp>
    </p:spTree>
    <p:extLst>
      <p:ext uri="{BB962C8B-B14F-4D97-AF65-F5344CB8AC3E}">
        <p14:creationId xmlns:p14="http://schemas.microsoft.com/office/powerpoint/2010/main" val="33426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27</a:t>
            </a:fld>
            <a:endParaRPr lang="en-AU" dirty="0"/>
          </a:p>
        </p:txBody>
      </p:sp>
    </p:spTree>
    <p:extLst>
      <p:ext uri="{BB962C8B-B14F-4D97-AF65-F5344CB8AC3E}">
        <p14:creationId xmlns:p14="http://schemas.microsoft.com/office/powerpoint/2010/main" val="8333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28</a:t>
            </a:fld>
            <a:endParaRPr lang="en-AU" dirty="0"/>
          </a:p>
        </p:txBody>
      </p:sp>
    </p:spTree>
    <p:extLst>
      <p:ext uri="{BB962C8B-B14F-4D97-AF65-F5344CB8AC3E}">
        <p14:creationId xmlns:p14="http://schemas.microsoft.com/office/powerpoint/2010/main" val="109768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6616" y="4753340"/>
            <a:ext cx="5234327" cy="3908614"/>
          </a:xfrm>
        </p:spPr>
        <p:txBody>
          <a:bodyPr/>
          <a:lstStyle/>
          <a:p>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29</a:t>
            </a:fld>
            <a:endParaRPr lang="en-AU" dirty="0"/>
          </a:p>
        </p:txBody>
      </p:sp>
    </p:spTree>
    <p:extLst>
      <p:ext uri="{BB962C8B-B14F-4D97-AF65-F5344CB8AC3E}">
        <p14:creationId xmlns:p14="http://schemas.microsoft.com/office/powerpoint/2010/main" val="2179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a:t>
            </a:fld>
            <a:endParaRPr lang="en-AU"/>
          </a:p>
        </p:txBody>
      </p:sp>
    </p:spTree>
    <p:extLst>
      <p:ext uri="{BB962C8B-B14F-4D97-AF65-F5344CB8AC3E}">
        <p14:creationId xmlns:p14="http://schemas.microsoft.com/office/powerpoint/2010/main" val="992898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30</a:t>
            </a:fld>
            <a:endParaRPr lang="en-AU" dirty="0"/>
          </a:p>
        </p:txBody>
      </p:sp>
    </p:spTree>
    <p:extLst>
      <p:ext uri="{BB962C8B-B14F-4D97-AF65-F5344CB8AC3E}">
        <p14:creationId xmlns:p14="http://schemas.microsoft.com/office/powerpoint/2010/main" val="540165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31</a:t>
            </a:fld>
            <a:endParaRPr lang="en-AU" dirty="0"/>
          </a:p>
        </p:txBody>
      </p:sp>
    </p:spTree>
    <p:extLst>
      <p:ext uri="{BB962C8B-B14F-4D97-AF65-F5344CB8AC3E}">
        <p14:creationId xmlns:p14="http://schemas.microsoft.com/office/powerpoint/2010/main" val="1048774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b="0" dirty="0" smtClean="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32</a:t>
            </a:fld>
            <a:endParaRPr lang="en-AU"/>
          </a:p>
        </p:txBody>
      </p:sp>
    </p:spTree>
    <p:extLst>
      <p:ext uri="{BB962C8B-B14F-4D97-AF65-F5344CB8AC3E}">
        <p14:creationId xmlns:p14="http://schemas.microsoft.com/office/powerpoint/2010/main" val="19614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20000"/>
              </a:lnSpc>
            </a:pPr>
            <a:endParaRPr lang="en-AU" sz="900"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33</a:t>
            </a:fld>
            <a:endParaRPr lang="en-AU" dirty="0"/>
          </a:p>
        </p:txBody>
      </p:sp>
    </p:spTree>
    <p:extLst>
      <p:ext uri="{BB962C8B-B14F-4D97-AF65-F5344CB8AC3E}">
        <p14:creationId xmlns:p14="http://schemas.microsoft.com/office/powerpoint/2010/main" val="194367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34</a:t>
            </a:fld>
            <a:endParaRPr lang="en-AU" dirty="0"/>
          </a:p>
        </p:txBody>
      </p:sp>
    </p:spTree>
    <p:extLst>
      <p:ext uri="{BB962C8B-B14F-4D97-AF65-F5344CB8AC3E}">
        <p14:creationId xmlns:p14="http://schemas.microsoft.com/office/powerpoint/2010/main" val="2015902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35</a:t>
            </a:fld>
            <a:endParaRPr lang="en-AU" dirty="0"/>
          </a:p>
        </p:txBody>
      </p:sp>
    </p:spTree>
    <p:extLst>
      <p:ext uri="{BB962C8B-B14F-4D97-AF65-F5344CB8AC3E}">
        <p14:creationId xmlns:p14="http://schemas.microsoft.com/office/powerpoint/2010/main" val="1623409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36</a:t>
            </a:fld>
            <a:endParaRPr lang="en-AU" dirty="0"/>
          </a:p>
        </p:txBody>
      </p:sp>
    </p:spTree>
    <p:extLst>
      <p:ext uri="{BB962C8B-B14F-4D97-AF65-F5344CB8AC3E}">
        <p14:creationId xmlns:p14="http://schemas.microsoft.com/office/powerpoint/2010/main" val="277492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smtClean="0"/>
          </a:p>
          <a:p>
            <a:endParaRPr lang="en-AU" b="0" dirty="0" smtClean="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37</a:t>
            </a:fld>
            <a:endParaRPr lang="en-AU"/>
          </a:p>
        </p:txBody>
      </p:sp>
    </p:spTree>
    <p:extLst>
      <p:ext uri="{BB962C8B-B14F-4D97-AF65-F5344CB8AC3E}">
        <p14:creationId xmlns:p14="http://schemas.microsoft.com/office/powerpoint/2010/main" val="3992676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38</a:t>
            </a:fld>
            <a:endParaRPr lang="en-AU" dirty="0"/>
          </a:p>
        </p:txBody>
      </p:sp>
    </p:spTree>
    <p:extLst>
      <p:ext uri="{BB962C8B-B14F-4D97-AF65-F5344CB8AC3E}">
        <p14:creationId xmlns:p14="http://schemas.microsoft.com/office/powerpoint/2010/main" val="3833001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39</a:t>
            </a:fld>
            <a:endParaRPr lang="en-AU" dirty="0"/>
          </a:p>
        </p:txBody>
      </p:sp>
    </p:spTree>
    <p:extLst>
      <p:ext uri="{BB962C8B-B14F-4D97-AF65-F5344CB8AC3E}">
        <p14:creationId xmlns:p14="http://schemas.microsoft.com/office/powerpoint/2010/main" val="378936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a:t>
            </a:fld>
            <a:endParaRPr lang="en-AU"/>
          </a:p>
        </p:txBody>
      </p:sp>
    </p:spTree>
    <p:extLst>
      <p:ext uri="{BB962C8B-B14F-4D97-AF65-F5344CB8AC3E}">
        <p14:creationId xmlns:p14="http://schemas.microsoft.com/office/powerpoint/2010/main" val="4014518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241425"/>
            <a:ext cx="5953125" cy="3349625"/>
          </a:xfrm>
        </p:spPr>
      </p:sp>
      <p:sp>
        <p:nvSpPr>
          <p:cNvPr id="3" name="Notes Placeholder 2"/>
          <p:cNvSpPr>
            <a:spLocks noGrp="1"/>
          </p:cNvSpPr>
          <p:nvPr>
            <p:ph type="body" idx="1"/>
          </p:nvPr>
        </p:nvSpPr>
        <p:spPr/>
        <p:txBody>
          <a:bodyPr/>
          <a:lstStyle/>
          <a:p>
            <a:pPr>
              <a:lnSpc>
                <a:spcPct val="120000"/>
              </a:lnSpc>
            </a:pPr>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40</a:t>
            </a:fld>
            <a:endParaRPr lang="en-AU" dirty="0"/>
          </a:p>
        </p:txBody>
      </p:sp>
    </p:spTree>
    <p:extLst>
      <p:ext uri="{BB962C8B-B14F-4D97-AF65-F5344CB8AC3E}">
        <p14:creationId xmlns:p14="http://schemas.microsoft.com/office/powerpoint/2010/main" val="1377906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41</a:t>
            </a:fld>
            <a:endParaRPr lang="en-AU" dirty="0"/>
          </a:p>
        </p:txBody>
      </p:sp>
    </p:spTree>
    <p:extLst>
      <p:ext uri="{BB962C8B-B14F-4D97-AF65-F5344CB8AC3E}">
        <p14:creationId xmlns:p14="http://schemas.microsoft.com/office/powerpoint/2010/main" val="459962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42</a:t>
            </a:fld>
            <a:endParaRPr lang="en-AU" dirty="0"/>
          </a:p>
        </p:txBody>
      </p:sp>
    </p:spTree>
    <p:extLst>
      <p:ext uri="{BB962C8B-B14F-4D97-AF65-F5344CB8AC3E}">
        <p14:creationId xmlns:p14="http://schemas.microsoft.com/office/powerpoint/2010/main" val="4288371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43</a:t>
            </a:fld>
            <a:endParaRPr lang="en-AU" dirty="0"/>
          </a:p>
        </p:txBody>
      </p:sp>
    </p:spTree>
    <p:extLst>
      <p:ext uri="{BB962C8B-B14F-4D97-AF65-F5344CB8AC3E}">
        <p14:creationId xmlns:p14="http://schemas.microsoft.com/office/powerpoint/2010/main" val="2455188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6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5</a:t>
            </a:fld>
            <a:endParaRPr lang="en-AU"/>
          </a:p>
        </p:txBody>
      </p:sp>
    </p:spTree>
    <p:extLst>
      <p:ext uri="{BB962C8B-B14F-4D97-AF65-F5344CB8AC3E}">
        <p14:creationId xmlns:p14="http://schemas.microsoft.com/office/powerpoint/2010/main" val="184115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6</a:t>
            </a:fld>
            <a:endParaRPr lang="en-AU"/>
          </a:p>
        </p:txBody>
      </p:sp>
    </p:spTree>
    <p:extLst>
      <p:ext uri="{BB962C8B-B14F-4D97-AF65-F5344CB8AC3E}">
        <p14:creationId xmlns:p14="http://schemas.microsoft.com/office/powerpoint/2010/main" val="368635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591051"/>
            <a:ext cx="5953125" cy="5181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76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8</a:t>
            </a:fld>
            <a:endParaRPr lang="en-AU"/>
          </a:p>
        </p:txBody>
      </p:sp>
    </p:spTree>
    <p:extLst>
      <p:ext uri="{BB962C8B-B14F-4D97-AF65-F5344CB8AC3E}">
        <p14:creationId xmlns:p14="http://schemas.microsoft.com/office/powerpoint/2010/main" val="407469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endParaRPr lang="en-AU" i="0" dirty="0"/>
          </a:p>
        </p:txBody>
      </p:sp>
      <p:sp>
        <p:nvSpPr>
          <p:cNvPr id="4" name="Slide Number Placeholder 3"/>
          <p:cNvSpPr>
            <a:spLocks noGrp="1"/>
          </p:cNvSpPr>
          <p:nvPr>
            <p:ph type="sldNum" sz="quarter" idx="10"/>
          </p:nvPr>
        </p:nvSpPr>
        <p:spPr/>
        <p:txBody>
          <a:bodyPr/>
          <a:lstStyle/>
          <a:p>
            <a:fld id="{DE76C03F-22F6-4E7A-BD9C-D0DC9F5ECC79}" type="slidenum">
              <a:rPr lang="en-AU" smtClean="0"/>
              <a:t>9</a:t>
            </a:fld>
            <a:endParaRPr lang="en-AU"/>
          </a:p>
        </p:txBody>
      </p:sp>
    </p:spTree>
    <p:extLst>
      <p:ext uri="{BB962C8B-B14F-4D97-AF65-F5344CB8AC3E}">
        <p14:creationId xmlns:p14="http://schemas.microsoft.com/office/powerpoint/2010/main" val="2291021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Tree>
    <p:extLst>
      <p:ext uri="{BB962C8B-B14F-4D97-AF65-F5344CB8AC3E}">
        <p14:creationId xmlns:p14="http://schemas.microsoft.com/office/powerpoint/2010/main" val="179019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Tree>
    <p:extLst>
      <p:ext uri="{BB962C8B-B14F-4D97-AF65-F5344CB8AC3E}">
        <p14:creationId xmlns:p14="http://schemas.microsoft.com/office/powerpoint/2010/main" val="28350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Tree>
    <p:extLst>
      <p:ext uri="{BB962C8B-B14F-4D97-AF65-F5344CB8AC3E}">
        <p14:creationId xmlns:p14="http://schemas.microsoft.com/office/powerpoint/2010/main" val="165637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Tree>
    <p:extLst>
      <p:ext uri="{BB962C8B-B14F-4D97-AF65-F5344CB8AC3E}">
        <p14:creationId xmlns:p14="http://schemas.microsoft.com/office/powerpoint/2010/main" val="321517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6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66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81589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285193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2289154860"/>
      </p:ext>
    </p:extLst>
  </p:cSld>
  <p:clrMapOvr>
    <a:masterClrMapping/>
  </p:clrMapOvr>
  <p:extLst mod="1">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3096724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Tree>
    <p:extLst>
      <p:ext uri="{BB962C8B-B14F-4D97-AF65-F5344CB8AC3E}">
        <p14:creationId xmlns:p14="http://schemas.microsoft.com/office/powerpoint/2010/main" val="176999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Tree>
    <p:extLst>
      <p:ext uri="{BB962C8B-B14F-4D97-AF65-F5344CB8AC3E}">
        <p14:creationId xmlns:p14="http://schemas.microsoft.com/office/powerpoint/2010/main" val="889974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Tree>
    <p:extLst>
      <p:ext uri="{BB962C8B-B14F-4D97-AF65-F5344CB8AC3E}">
        <p14:creationId xmlns:p14="http://schemas.microsoft.com/office/powerpoint/2010/main" val="183280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Tree>
    <p:extLst>
      <p:ext uri="{BB962C8B-B14F-4D97-AF65-F5344CB8AC3E}">
        <p14:creationId xmlns:p14="http://schemas.microsoft.com/office/powerpoint/2010/main" val="20822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175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86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578554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622703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638682311"/>
      </p:ext>
    </p:extLst>
  </p:cSld>
  <p:clrMapOvr>
    <a:masterClrMapping/>
  </p:clrMapOvr>
  <p:extLst mod="1">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2/07/2019</a:t>
            </a:fld>
            <a:endParaRPr lang="en-AU"/>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403451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Tree>
    <p:extLst>
      <p:ext uri="{BB962C8B-B14F-4D97-AF65-F5344CB8AC3E}">
        <p14:creationId xmlns:p14="http://schemas.microsoft.com/office/powerpoint/2010/main" val="358488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6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3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76953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7212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491886388"/>
      </p:ext>
    </p:extLst>
  </p:cSld>
  <p:clrMapOvr>
    <a:masterClrMapping/>
  </p:clrMapOvr>
  <p:extLst mod="1">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70945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endParaRPr lang="en-AU"/>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l">
              <a:defRPr sz="10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a:p>
        </p:txBody>
      </p:sp>
    </p:spTree>
    <p:extLst>
      <p:ext uri="{BB962C8B-B14F-4D97-AF65-F5344CB8AC3E}">
        <p14:creationId xmlns:p14="http://schemas.microsoft.com/office/powerpoint/2010/main" val="2640548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2" r:id="rId5"/>
    <p:sldLayoutId id="2147483650" r:id="rId6"/>
    <p:sldLayoutId id="2147483663" r:id="rId7"/>
    <p:sldLayoutId id="2147483652" r:id="rId8"/>
    <p:sldLayoutId id="2147483653" r:id="rId9"/>
  </p:sldLayoutIdLst>
  <p:hf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userDrawn="1">
          <p15:clr>
            <a:srgbClr val="F26B43"/>
          </p15:clr>
        </p15:guide>
        <p15:guide id="2" pos="7061" userDrawn="1">
          <p15:clr>
            <a:srgbClr val="F26B43"/>
          </p15:clr>
        </p15:guide>
        <p15:guide id="3" orient="horz" pos="3906" userDrawn="1">
          <p15:clr>
            <a:srgbClr val="F26B43"/>
          </p15:clr>
        </p15:guide>
        <p15:guide id="4" orient="horz" pos="1275" userDrawn="1">
          <p15:clr>
            <a:srgbClr val="F26B43"/>
          </p15:clr>
        </p15:guide>
        <p15:guide id="5"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2/07/2019</a:t>
            </a:fld>
            <a:endParaRPr lang="en-AU"/>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l">
              <a:defRPr sz="10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a:p>
        </p:txBody>
      </p:sp>
    </p:spTree>
    <p:extLst>
      <p:ext uri="{BB962C8B-B14F-4D97-AF65-F5344CB8AC3E}">
        <p14:creationId xmlns:p14="http://schemas.microsoft.com/office/powerpoint/2010/main" val="3812040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3906">
          <p15:clr>
            <a:srgbClr val="F26B43"/>
          </p15:clr>
        </p15:guide>
        <p15:guide id="4" orient="horz" pos="1275">
          <p15:clr>
            <a:srgbClr val="F26B43"/>
          </p15:clr>
        </p15:guide>
        <p15:guide id="5"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2/07/2019</a:t>
            </a:fld>
            <a:endParaRPr lang="en-AU"/>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l">
              <a:defRPr sz="10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a:p>
        </p:txBody>
      </p:sp>
    </p:spTree>
    <p:extLst>
      <p:ext uri="{BB962C8B-B14F-4D97-AF65-F5344CB8AC3E}">
        <p14:creationId xmlns:p14="http://schemas.microsoft.com/office/powerpoint/2010/main" val="9163950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3906">
          <p15:clr>
            <a:srgbClr val="F26B43"/>
          </p15:clr>
        </p15:guide>
        <p15:guide id="4" orient="horz" pos="1275">
          <p15:clr>
            <a:srgbClr val="F26B43"/>
          </p15:clr>
        </p15:guide>
        <p15:guide id="5" orient="horz" pos="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www.ndiscommission.gov.au/"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www.linkedin.com/company/ndis-quality-and-safeguards-commission/?originalSubdomain=au&amp;utm_source=NDIS+Providers+eNewsletter&amp;utm_campaign=1cb7df5e2e-EMAIL_CAMPAIGN_2019_MARCH&amp;utm_medium=email&amp;utm_term=0_2d7b469920-1cb7df5e2e-"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ndiscommission.gov.au/" TargetMode="External"/><Relationship Id="rId7" Type="http://schemas.openxmlformats.org/officeDocument/2006/relationships/hyperlink" Target="https://www.linkedin.com/company/ndis-quality-and-safeguards-commission/?originalSubdomain=au&amp;utm_source=NDIS+Providers+eNewsletter&amp;utm_campaign=1cb7df5e2e-EMAIL_CAMPAIGN_2019_MARCH&amp;utm_medium=email&amp;utm_term=0_2d7b469920-1cb7df5e2e-"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www.ndiscommission.gov.au/providers/reportable-incidents"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ndiscommission.gov.au/trainingcours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www.ndiscommission.gov.au/providers/reportable-incidents"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ndiscommission.gov.au/" TargetMode="External"/><Relationship Id="rId7" Type="http://schemas.openxmlformats.org/officeDocument/2006/relationships/hyperlink" Target="https://www.linkedin.com/company/ndis-quality-and-safeguards-commission/?originalSubdomain=au&amp;utm_source=NDIS+Providers+eNewsletter&amp;utm_campaign=1cb7df5e2e-EMAIL_CAMPAIGN_2019_MARCH&amp;utm_medium=email&amp;utm_term=0_2d7b469920-1cb7df5e2e-"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NDIS Quality and Safeguards Commission</a:t>
            </a:r>
            <a:endParaRPr lang="en-AU" dirty="0"/>
          </a:p>
        </p:txBody>
      </p:sp>
      <p:sp>
        <p:nvSpPr>
          <p:cNvPr id="3" name="Subtitle 2">
            <a:extLst>
              <a:ext uri="{FF2B5EF4-FFF2-40B4-BE49-F238E27FC236}">
                <a16:creationId xmlns:a16="http://schemas.microsoft.com/office/drawing/2014/main" id="{47DA23C9-DB31-4A48-A867-38DA7D261217}"/>
              </a:ext>
            </a:extLst>
          </p:cNvPr>
          <p:cNvSpPr>
            <a:spLocks noGrp="1"/>
          </p:cNvSpPr>
          <p:nvPr>
            <p:ph type="subTitle" idx="1"/>
          </p:nvPr>
        </p:nvSpPr>
        <p:spPr/>
        <p:txBody>
          <a:bodyPr>
            <a:normAutofit/>
          </a:bodyPr>
          <a:lstStyle/>
          <a:p>
            <a:r>
              <a:rPr lang="en-US" sz="2800" smtClean="0"/>
              <a:t>Your Responsibilities – </a:t>
            </a:r>
            <a:r>
              <a:rPr lang="en-US" sz="2800" dirty="0" smtClean="0"/>
              <a:t>June roadshow</a:t>
            </a:r>
            <a:endParaRPr lang="en-AU" sz="2800"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a:normAutofit/>
          </a:bodyPr>
          <a:lstStyle/>
          <a:p>
            <a:r>
              <a:rPr lang="en-AU" sz="2400" b="1" dirty="0" smtClean="0"/>
              <a:t>Samantha Taylor </a:t>
            </a:r>
            <a:r>
              <a:rPr lang="en-AU" sz="2400" b="1" dirty="0" err="1" smtClean="0"/>
              <a:t>PSM</a:t>
            </a:r>
            <a:endParaRPr lang="en-AU" sz="2400" b="1" dirty="0"/>
          </a:p>
        </p:txBody>
      </p:sp>
    </p:spTree>
    <p:extLst>
      <p:ext uri="{BB962C8B-B14F-4D97-AF65-F5344CB8AC3E}">
        <p14:creationId xmlns:p14="http://schemas.microsoft.com/office/powerpoint/2010/main" val="359883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Practice Standards Audit - Verification</a:t>
            </a:r>
            <a:endParaRPr lang="en-AU" dirty="0"/>
          </a:p>
        </p:txBody>
      </p:sp>
      <p:sp>
        <p:nvSpPr>
          <p:cNvPr id="4" name="Slide Number Placeholder 3"/>
          <p:cNvSpPr>
            <a:spLocks noGrp="1"/>
          </p:cNvSpPr>
          <p:nvPr>
            <p:ph type="sldNum" sz="quarter" idx="12"/>
          </p:nvPr>
        </p:nvSpPr>
        <p:spPr/>
        <p:txBody>
          <a:bodyPr/>
          <a:lstStyle/>
          <a:p>
            <a:fld id="{C0F55C17-AF72-40D4-ADBD-B5505DEBF9BA}" type="slidenum">
              <a:rPr lang="en-AU" smtClean="0"/>
              <a:t>10</a:t>
            </a:fld>
            <a:endParaRPr lang="en-AU"/>
          </a:p>
        </p:txBody>
      </p:sp>
      <p:sp>
        <p:nvSpPr>
          <p:cNvPr id="7" name="TextBox 6"/>
          <p:cNvSpPr txBox="1"/>
          <p:nvPr/>
        </p:nvSpPr>
        <p:spPr>
          <a:xfrm>
            <a:off x="1749508" y="1637655"/>
            <a:ext cx="9994900" cy="830997"/>
          </a:xfrm>
          <a:prstGeom prst="rect">
            <a:avLst/>
          </a:prstGeom>
          <a:noFill/>
        </p:spPr>
        <p:txBody>
          <a:bodyPr wrap="square" rtlCol="0">
            <a:spAutoFit/>
          </a:bodyPr>
          <a:lstStyle/>
          <a:p>
            <a:r>
              <a:rPr lang="en-AU" sz="2400" b="1" dirty="0" smtClean="0"/>
              <a:t>Baseline quality expectations of less complex supports and services for NDIS participants</a:t>
            </a:r>
            <a:endParaRPr lang="en-AU" sz="2400" dirty="0"/>
          </a:p>
        </p:txBody>
      </p:sp>
      <p:pic>
        <p:nvPicPr>
          <p:cNvPr id="8" name="Picture 7" descr="An icon to represent Quality" title="Quality Icon"/>
          <p:cNvPicPr>
            <a:picLocks noChangeAspect="1"/>
          </p:cNvPicPr>
          <p:nvPr/>
        </p:nvPicPr>
        <p:blipFill>
          <a:blip r:embed="rId3"/>
          <a:stretch>
            <a:fillRect/>
          </a:stretch>
        </p:blipFill>
        <p:spPr>
          <a:xfrm>
            <a:off x="182563" y="1489563"/>
            <a:ext cx="1600200" cy="1295400"/>
          </a:xfrm>
          <a:prstGeom prst="rect">
            <a:avLst/>
          </a:prstGeom>
        </p:spPr>
      </p:pic>
      <p:sp>
        <p:nvSpPr>
          <p:cNvPr id="5" name="Content Placeholder 4"/>
          <p:cNvSpPr>
            <a:spLocks noGrp="1"/>
          </p:cNvSpPr>
          <p:nvPr>
            <p:ph sz="half" idx="1"/>
          </p:nvPr>
        </p:nvSpPr>
        <p:spPr>
          <a:xfrm>
            <a:off x="1614308" y="2898163"/>
            <a:ext cx="4559395" cy="3938435"/>
          </a:xfrm>
        </p:spPr>
        <p:txBody>
          <a:bodyPr/>
          <a:lstStyle/>
          <a:p>
            <a:r>
              <a:rPr lang="en-AU" dirty="0"/>
              <a:t>Verification </a:t>
            </a:r>
            <a:r>
              <a:rPr lang="en-AU" dirty="0" smtClean="0"/>
              <a:t>module includes:</a:t>
            </a:r>
          </a:p>
          <a:p>
            <a:pPr marL="342900" indent="-342900">
              <a:buFont typeface="Arial" panose="020B0604020202020204" pitchFamily="34" charset="0"/>
              <a:buChar char="•"/>
            </a:pPr>
            <a:r>
              <a:rPr lang="en-AU" b="0" dirty="0" smtClean="0"/>
              <a:t>Complaints management</a:t>
            </a:r>
          </a:p>
          <a:p>
            <a:pPr marL="342900" indent="-342900">
              <a:buFont typeface="Arial" panose="020B0604020202020204" pitchFamily="34" charset="0"/>
              <a:buChar char="•"/>
            </a:pPr>
            <a:r>
              <a:rPr lang="en-AU" b="0" dirty="0" smtClean="0"/>
              <a:t>Incident management</a:t>
            </a:r>
          </a:p>
          <a:p>
            <a:pPr marL="342900" indent="-342900">
              <a:buFont typeface="Arial" panose="020B0604020202020204" pitchFamily="34" charset="0"/>
              <a:buChar char="•"/>
            </a:pPr>
            <a:r>
              <a:rPr lang="en-AU" b="0" dirty="0" smtClean="0"/>
              <a:t>Risk management</a:t>
            </a:r>
          </a:p>
          <a:p>
            <a:pPr marL="342900" indent="-342900">
              <a:buFont typeface="Arial" panose="020B0604020202020204" pitchFamily="34" charset="0"/>
              <a:buChar char="•"/>
            </a:pPr>
            <a:r>
              <a:rPr lang="en-AU" b="0" dirty="0" smtClean="0"/>
              <a:t>Human resource management</a:t>
            </a:r>
            <a:r>
              <a:rPr lang="en-AU" b="0" dirty="0"/>
              <a:t>.</a:t>
            </a:r>
          </a:p>
        </p:txBody>
      </p:sp>
      <p:sp>
        <p:nvSpPr>
          <p:cNvPr id="10" name="Content Placeholder 4"/>
          <p:cNvSpPr>
            <a:spLocks noGrp="1"/>
          </p:cNvSpPr>
          <p:nvPr>
            <p:ph sz="half" idx="1"/>
          </p:nvPr>
        </p:nvSpPr>
        <p:spPr>
          <a:xfrm>
            <a:off x="6444697" y="2898162"/>
            <a:ext cx="4559395" cy="3938435"/>
          </a:xfrm>
        </p:spPr>
        <p:txBody>
          <a:bodyPr/>
          <a:lstStyle/>
          <a:p>
            <a:r>
              <a:rPr lang="en-AU" dirty="0" smtClean="0"/>
              <a:t>Plus:</a:t>
            </a:r>
          </a:p>
          <a:p>
            <a:pPr marL="342900" indent="-342900">
              <a:buFont typeface="Arial" panose="020B0604020202020204" pitchFamily="34" charset="0"/>
              <a:buChar char="•"/>
            </a:pPr>
            <a:r>
              <a:rPr lang="en-AU" b="0" dirty="0" smtClean="0"/>
              <a:t>General requirements including qualifications and experience</a:t>
            </a:r>
            <a:endParaRPr lang="en-AU" b="0" dirty="0"/>
          </a:p>
        </p:txBody>
      </p:sp>
    </p:spTree>
    <p:extLst>
      <p:ext uri="{BB962C8B-B14F-4D97-AF65-F5344CB8AC3E}">
        <p14:creationId xmlns:p14="http://schemas.microsoft.com/office/powerpoint/2010/main" val="403309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con to represent Quality" title="Quality Icon"/>
          <p:cNvPicPr>
            <a:picLocks noChangeAspect="1"/>
          </p:cNvPicPr>
          <p:nvPr/>
        </p:nvPicPr>
        <p:blipFill>
          <a:blip r:embed="rId3"/>
          <a:stretch>
            <a:fillRect/>
          </a:stretch>
        </p:blipFill>
        <p:spPr>
          <a:xfrm>
            <a:off x="182563" y="1489563"/>
            <a:ext cx="1600200" cy="1295400"/>
          </a:xfrm>
          <a:prstGeom prst="rect">
            <a:avLst/>
          </a:prstGeom>
        </p:spPr>
      </p:pic>
      <p:sp>
        <p:nvSpPr>
          <p:cNvPr id="2" name="Title 1"/>
          <p:cNvSpPr>
            <a:spLocks noGrp="1"/>
          </p:cNvSpPr>
          <p:nvPr>
            <p:ph type="title"/>
          </p:nvPr>
        </p:nvSpPr>
        <p:spPr/>
        <p:txBody>
          <a:bodyPr/>
          <a:lstStyle/>
          <a:p>
            <a:r>
              <a:rPr lang="en-AU" dirty="0" smtClean="0"/>
              <a:t>Practice Standards Audit - Certification</a:t>
            </a:r>
            <a:endParaRPr lang="en-AU" dirty="0"/>
          </a:p>
        </p:txBody>
      </p:sp>
      <p:sp>
        <p:nvSpPr>
          <p:cNvPr id="3" name="Content Placeholder 2"/>
          <p:cNvSpPr>
            <a:spLocks noGrp="1"/>
          </p:cNvSpPr>
          <p:nvPr>
            <p:ph idx="1"/>
          </p:nvPr>
        </p:nvSpPr>
        <p:spPr>
          <a:xfrm>
            <a:off x="1533050" y="2784963"/>
            <a:ext cx="4610100" cy="3628050"/>
          </a:xfrm>
        </p:spPr>
        <p:txBody>
          <a:bodyPr>
            <a:normAutofit/>
          </a:bodyPr>
          <a:lstStyle/>
          <a:p>
            <a:r>
              <a:rPr lang="en-AU" dirty="0"/>
              <a:t>C</a:t>
            </a:r>
            <a:r>
              <a:rPr lang="en-AU" dirty="0" smtClean="0"/>
              <a:t>ore module includes: </a:t>
            </a:r>
          </a:p>
          <a:p>
            <a:r>
              <a:rPr lang="en-AU" b="0" dirty="0" smtClean="0"/>
              <a:t>• Rights and Responsibilities </a:t>
            </a:r>
          </a:p>
          <a:p>
            <a:pPr marL="261938" indent="-523875"/>
            <a:r>
              <a:rPr lang="en-AU" b="0" dirty="0" smtClean="0"/>
              <a:t>• Governance and Operational        Management </a:t>
            </a:r>
          </a:p>
          <a:p>
            <a:r>
              <a:rPr lang="en-AU" b="0" dirty="0" smtClean="0"/>
              <a:t>• Provision of Supports, </a:t>
            </a:r>
            <a:r>
              <a:rPr lang="en-AU" b="0" dirty="0"/>
              <a:t>and </a:t>
            </a:r>
            <a:endParaRPr lang="en-AU" b="0" dirty="0" smtClean="0"/>
          </a:p>
          <a:p>
            <a:r>
              <a:rPr lang="en-AU" b="0" dirty="0" smtClean="0"/>
              <a:t>• Support Provision Environment.</a:t>
            </a:r>
            <a:endParaRPr lang="en-AU" b="0" dirty="0"/>
          </a:p>
        </p:txBody>
      </p:sp>
      <p:sp>
        <p:nvSpPr>
          <p:cNvPr id="4" name="Slide Number Placeholder 3"/>
          <p:cNvSpPr>
            <a:spLocks noGrp="1"/>
          </p:cNvSpPr>
          <p:nvPr>
            <p:ph type="sldNum" sz="quarter" idx="12"/>
          </p:nvPr>
        </p:nvSpPr>
        <p:spPr/>
        <p:txBody>
          <a:bodyPr/>
          <a:lstStyle/>
          <a:p>
            <a:fld id="{C0F55C17-AF72-40D4-ADBD-B5505DEBF9BA}" type="slidenum">
              <a:rPr lang="en-AU" smtClean="0"/>
              <a:t>11</a:t>
            </a:fld>
            <a:endParaRPr lang="en-AU"/>
          </a:p>
        </p:txBody>
      </p:sp>
      <p:sp>
        <p:nvSpPr>
          <p:cNvPr id="5" name="Content Placeholder 2"/>
          <p:cNvSpPr txBox="1">
            <a:spLocks/>
          </p:cNvSpPr>
          <p:nvPr/>
        </p:nvSpPr>
        <p:spPr>
          <a:xfrm>
            <a:off x="6248400" y="2784963"/>
            <a:ext cx="5448300" cy="4432300"/>
          </a:xfrm>
          <a:prstGeom prst="rect">
            <a:avLst/>
          </a:prstGeom>
        </p:spPr>
        <p:txBody>
          <a:bodyPr vert="horz" lIns="0" tIns="0" rIns="0" bIns="0" rtlCol="0">
            <a:norm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Supplementary modules </a:t>
            </a:r>
            <a:r>
              <a:rPr lang="en-AU" dirty="0" smtClean="0"/>
              <a:t/>
            </a:r>
            <a:br>
              <a:rPr lang="en-AU" dirty="0" smtClean="0"/>
            </a:br>
            <a:r>
              <a:rPr lang="en-AU" dirty="0" smtClean="0"/>
              <a:t>(for more </a:t>
            </a:r>
            <a:r>
              <a:rPr lang="en-AU" dirty="0"/>
              <a:t>complex </a:t>
            </a:r>
            <a:r>
              <a:rPr lang="en-AU" dirty="0" smtClean="0"/>
              <a:t>supports): </a:t>
            </a:r>
            <a:endParaRPr lang="en-AU" dirty="0"/>
          </a:p>
          <a:p>
            <a:r>
              <a:rPr lang="en-AU" b="0" dirty="0"/>
              <a:t>• High intensity daily personal activities </a:t>
            </a:r>
          </a:p>
          <a:p>
            <a:r>
              <a:rPr lang="en-AU" b="0" dirty="0"/>
              <a:t>• Specialist behaviour support </a:t>
            </a:r>
          </a:p>
          <a:p>
            <a:r>
              <a:rPr lang="en-AU" b="0" dirty="0"/>
              <a:t>• Implementing behaviour support plans </a:t>
            </a:r>
          </a:p>
          <a:p>
            <a:r>
              <a:rPr lang="en-AU" b="0" dirty="0"/>
              <a:t>• Early childhood supports </a:t>
            </a:r>
          </a:p>
          <a:p>
            <a:r>
              <a:rPr lang="en-AU" b="0" dirty="0"/>
              <a:t>• Specialised support coordination </a:t>
            </a:r>
          </a:p>
          <a:p>
            <a:r>
              <a:rPr lang="en-AU" b="0" dirty="0"/>
              <a:t>• Specialised disability </a:t>
            </a:r>
            <a:r>
              <a:rPr lang="en-AU" b="0" dirty="0" smtClean="0"/>
              <a:t>accommodation.</a:t>
            </a:r>
            <a:endParaRPr lang="en-AU" b="0" dirty="0"/>
          </a:p>
        </p:txBody>
      </p:sp>
      <p:sp>
        <p:nvSpPr>
          <p:cNvPr id="6" name="TextBox 5"/>
          <p:cNvSpPr txBox="1"/>
          <p:nvPr/>
        </p:nvSpPr>
        <p:spPr>
          <a:xfrm>
            <a:off x="1701800" y="1797835"/>
            <a:ext cx="9994900" cy="830997"/>
          </a:xfrm>
          <a:prstGeom prst="rect">
            <a:avLst/>
          </a:prstGeom>
          <a:noFill/>
        </p:spPr>
        <p:txBody>
          <a:bodyPr wrap="square" rtlCol="0">
            <a:spAutoFit/>
          </a:bodyPr>
          <a:lstStyle/>
          <a:p>
            <a:r>
              <a:rPr lang="en-AU" sz="2400" b="1" dirty="0" smtClean="0"/>
              <a:t>Baseline quality expectations of more complex supports and services for NDIS participants</a:t>
            </a:r>
            <a:endParaRPr lang="en-AU" sz="2400" dirty="0"/>
          </a:p>
        </p:txBody>
      </p:sp>
    </p:spTree>
    <p:extLst>
      <p:ext uri="{BB962C8B-B14F-4D97-AF65-F5344CB8AC3E}">
        <p14:creationId xmlns:p14="http://schemas.microsoft.com/office/powerpoint/2010/main" val="84670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r>
            <a:br>
              <a:rPr lang="en-AU" dirty="0"/>
            </a:br>
            <a:r>
              <a:rPr lang="en-AU" dirty="0" smtClean="0"/>
              <a:t>Core: Rights and responsibilities</a:t>
            </a:r>
            <a:endParaRPr lang="en-AU" dirty="0"/>
          </a:p>
        </p:txBody>
      </p:sp>
      <p:sp>
        <p:nvSpPr>
          <p:cNvPr id="3" name="Content Placeholder 2"/>
          <p:cNvSpPr>
            <a:spLocks noGrp="1"/>
          </p:cNvSpPr>
          <p:nvPr>
            <p:ph idx="1"/>
          </p:nvPr>
        </p:nvSpPr>
        <p:spPr>
          <a:xfrm>
            <a:off x="1803400" y="2044699"/>
            <a:ext cx="9405938" cy="4156075"/>
          </a:xfrm>
        </p:spPr>
        <p:txBody>
          <a:bodyPr>
            <a:normAutofit/>
          </a:bodyPr>
          <a:lstStyle/>
          <a:p>
            <a:r>
              <a:rPr lang="en-AU" sz="3200" dirty="0" smtClean="0"/>
              <a:t>Person centred supports</a:t>
            </a:r>
          </a:p>
          <a:p>
            <a:endParaRPr lang="en-AU" dirty="0" smtClean="0"/>
          </a:p>
          <a:p>
            <a:r>
              <a:rPr lang="en-AU" b="0" dirty="0" smtClean="0"/>
              <a:t>Individual values and beliefs respected</a:t>
            </a:r>
          </a:p>
          <a:p>
            <a:endParaRPr lang="en-AU" b="0" dirty="0" smtClean="0"/>
          </a:p>
          <a:p>
            <a:r>
              <a:rPr lang="en-AU" b="0" dirty="0" smtClean="0"/>
              <a:t>Privacy and dignity upheld</a:t>
            </a:r>
          </a:p>
          <a:p>
            <a:endParaRPr lang="en-AU" b="0" dirty="0" smtClean="0"/>
          </a:p>
          <a:p>
            <a:r>
              <a:rPr lang="en-AU" b="0" dirty="0" smtClean="0"/>
              <a:t>Independence and informed choice</a:t>
            </a:r>
          </a:p>
          <a:p>
            <a:endParaRPr lang="en-AU" b="0" dirty="0" smtClean="0"/>
          </a:p>
          <a:p>
            <a:r>
              <a:rPr lang="en-AU" b="0" dirty="0" smtClean="0"/>
              <a:t>[Free from] violence, abuse, neglect, exploitation and discrimination.</a:t>
            </a:r>
            <a:endParaRPr lang="en-AU" b="0" dirty="0"/>
          </a:p>
        </p:txBody>
      </p:sp>
      <p:sp>
        <p:nvSpPr>
          <p:cNvPr id="4" name="Slide Number Placeholder 3"/>
          <p:cNvSpPr>
            <a:spLocks noGrp="1"/>
          </p:cNvSpPr>
          <p:nvPr>
            <p:ph type="sldNum" sz="quarter" idx="12"/>
          </p:nvPr>
        </p:nvSpPr>
        <p:spPr/>
        <p:txBody>
          <a:bodyPr/>
          <a:lstStyle/>
          <a:p>
            <a:fld id="{C0F55C17-AF72-40D4-ADBD-B5505DEBF9BA}" type="slidenum">
              <a:rPr lang="en-AU" smtClean="0"/>
              <a:t>12</a:t>
            </a:fld>
            <a:endParaRPr lang="en-AU"/>
          </a:p>
        </p:txBody>
      </p:sp>
      <p:pic>
        <p:nvPicPr>
          <p:cNvPr id="6" name="Picture 5" title="Quality Icon"/>
          <p:cNvPicPr>
            <a:picLocks noChangeAspect="1"/>
          </p:cNvPicPr>
          <p:nvPr/>
        </p:nvPicPr>
        <p:blipFill>
          <a:blip r:embed="rId3"/>
          <a:stretch>
            <a:fillRect/>
          </a:stretch>
        </p:blipFill>
        <p:spPr>
          <a:xfrm>
            <a:off x="488338" y="5513676"/>
            <a:ext cx="988649" cy="842674"/>
          </a:xfrm>
          <a:prstGeom prst="rect">
            <a:avLst/>
          </a:prstGeom>
        </p:spPr>
      </p:pic>
      <p:pic>
        <p:nvPicPr>
          <p:cNvPr id="9" name="Picture 8" title="Quality Icon"/>
          <p:cNvPicPr>
            <a:picLocks noChangeAspect="1"/>
          </p:cNvPicPr>
          <p:nvPr/>
        </p:nvPicPr>
        <p:blipFill>
          <a:blip r:embed="rId3"/>
          <a:stretch>
            <a:fillRect/>
          </a:stretch>
        </p:blipFill>
        <p:spPr>
          <a:xfrm>
            <a:off x="453297" y="4612878"/>
            <a:ext cx="988649" cy="842674"/>
          </a:xfrm>
          <a:prstGeom prst="rect">
            <a:avLst/>
          </a:prstGeom>
        </p:spPr>
      </p:pic>
      <p:pic>
        <p:nvPicPr>
          <p:cNvPr id="10" name="Picture 9" title="Quality Icon"/>
          <p:cNvPicPr>
            <a:picLocks noChangeAspect="1"/>
          </p:cNvPicPr>
          <p:nvPr/>
        </p:nvPicPr>
        <p:blipFill>
          <a:blip r:embed="rId3"/>
          <a:stretch>
            <a:fillRect/>
          </a:stretch>
        </p:blipFill>
        <p:spPr>
          <a:xfrm>
            <a:off x="449510" y="3770204"/>
            <a:ext cx="988649" cy="842674"/>
          </a:xfrm>
          <a:prstGeom prst="rect">
            <a:avLst/>
          </a:prstGeom>
        </p:spPr>
      </p:pic>
      <p:pic>
        <p:nvPicPr>
          <p:cNvPr id="11" name="Picture 10" title="Quality Icon"/>
          <p:cNvPicPr>
            <a:picLocks noChangeAspect="1"/>
          </p:cNvPicPr>
          <p:nvPr/>
        </p:nvPicPr>
        <p:blipFill>
          <a:blip r:embed="rId3"/>
          <a:stretch>
            <a:fillRect/>
          </a:stretch>
        </p:blipFill>
        <p:spPr>
          <a:xfrm>
            <a:off x="440961" y="2808757"/>
            <a:ext cx="988649" cy="842674"/>
          </a:xfrm>
          <a:prstGeom prst="rect">
            <a:avLst/>
          </a:prstGeom>
        </p:spPr>
      </p:pic>
      <p:pic>
        <p:nvPicPr>
          <p:cNvPr id="12" name="Picture 11" title="Quality Icon"/>
          <p:cNvPicPr>
            <a:picLocks noChangeAspect="1"/>
          </p:cNvPicPr>
          <p:nvPr/>
        </p:nvPicPr>
        <p:blipFill>
          <a:blip r:embed="rId3"/>
          <a:stretch>
            <a:fillRect/>
          </a:stretch>
        </p:blipFill>
        <p:spPr>
          <a:xfrm>
            <a:off x="423499" y="1907959"/>
            <a:ext cx="988649" cy="842674"/>
          </a:xfrm>
          <a:prstGeom prst="rect">
            <a:avLst/>
          </a:prstGeom>
        </p:spPr>
      </p:pic>
    </p:spTree>
    <p:extLst>
      <p:ext uri="{BB962C8B-B14F-4D97-AF65-F5344CB8AC3E}">
        <p14:creationId xmlns:p14="http://schemas.microsoft.com/office/powerpoint/2010/main" val="329667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       Person centred supports</a:t>
            </a:r>
            <a:endParaRPr lang="en-AU" dirty="0"/>
          </a:p>
        </p:txBody>
      </p:sp>
      <p:sp>
        <p:nvSpPr>
          <p:cNvPr id="4" name="Slide Number Placeholder 3"/>
          <p:cNvSpPr>
            <a:spLocks noGrp="1"/>
          </p:cNvSpPr>
          <p:nvPr>
            <p:ph type="sldNum" sz="quarter" idx="12"/>
          </p:nvPr>
        </p:nvSpPr>
        <p:spPr/>
        <p:txBody>
          <a:bodyPr/>
          <a:lstStyle/>
          <a:p>
            <a:fld id="{C0F55C17-AF72-40D4-ADBD-B5505DEBF9BA}" type="slidenum">
              <a:rPr lang="en-AU" smtClean="0"/>
              <a:t>13</a:t>
            </a:fld>
            <a:endParaRPr lang="en-AU"/>
          </a:p>
        </p:txBody>
      </p:sp>
      <p:sp>
        <p:nvSpPr>
          <p:cNvPr id="6" name="Content Placeholder 5"/>
          <p:cNvSpPr>
            <a:spLocks noGrp="1"/>
          </p:cNvSpPr>
          <p:nvPr>
            <p:ph idx="1"/>
          </p:nvPr>
        </p:nvSpPr>
        <p:spPr>
          <a:xfrm>
            <a:off x="876300" y="1717786"/>
            <a:ext cx="10333038" cy="4730721"/>
          </a:xfrm>
        </p:spPr>
        <p:txBody>
          <a:bodyPr>
            <a:normAutofit fontScale="92500"/>
          </a:bodyPr>
          <a:lstStyle/>
          <a:p>
            <a:r>
              <a:rPr lang="en-AU" dirty="0" smtClean="0"/>
              <a:t>Outcome: </a:t>
            </a:r>
            <a:r>
              <a:rPr lang="en-AU" b="0" dirty="0" smtClean="0"/>
              <a:t>Each </a:t>
            </a:r>
            <a:r>
              <a:rPr lang="en-AU" b="0" dirty="0"/>
              <a:t>participant accesses supports that promote, uphold and respect their legal and human rights and is enabled to exercise informed choice and control. The provision of supports promotes, upholds and respects individual rights to freedom of expression, self-determination and decision-making. </a:t>
            </a:r>
            <a:endParaRPr lang="en-AU" b="0" dirty="0" smtClean="0"/>
          </a:p>
          <a:p>
            <a:r>
              <a:rPr lang="en-AU" b="0" dirty="0" smtClean="0"/>
              <a:t>To </a:t>
            </a:r>
            <a:r>
              <a:rPr lang="en-AU" b="0" dirty="0"/>
              <a:t>achieve this outcome, the following </a:t>
            </a:r>
            <a:r>
              <a:rPr lang="en-AU" b="0" dirty="0" smtClean="0"/>
              <a:t>quality indicators should be </a:t>
            </a:r>
            <a:r>
              <a:rPr lang="en-AU" b="0" dirty="0"/>
              <a:t>demonstrated:</a:t>
            </a:r>
          </a:p>
          <a:p>
            <a:pPr marL="342900" indent="-342900">
              <a:buFont typeface="Wingdings" panose="05000000000000000000" pitchFamily="2" charset="2"/>
              <a:buChar char="ü"/>
            </a:pPr>
            <a:r>
              <a:rPr lang="en-AU" b="0" dirty="0"/>
              <a:t>Each participant's legal and human rights are understood and incorporated into everyday practice.</a:t>
            </a:r>
          </a:p>
          <a:p>
            <a:pPr marL="342900" indent="-342900">
              <a:buFont typeface="Wingdings" panose="05000000000000000000" pitchFamily="2" charset="2"/>
              <a:buChar char="ü"/>
            </a:pPr>
            <a:r>
              <a:rPr lang="en-AU" b="0" dirty="0"/>
              <a:t>Communication with each participant about the provision of supports is responsive to their needs and is provided in the language, mode of communication and terms that the participant is most likely to understand.</a:t>
            </a:r>
          </a:p>
          <a:p>
            <a:pPr marL="342900" indent="-342900">
              <a:buFont typeface="Wingdings" panose="05000000000000000000" pitchFamily="2" charset="2"/>
              <a:buChar char="ü"/>
            </a:pPr>
            <a:r>
              <a:rPr lang="en-AU" b="0" dirty="0"/>
              <a:t>Each participant is supported to engage with their family, friends and chosen community as directed by the participant.</a:t>
            </a:r>
          </a:p>
        </p:txBody>
      </p:sp>
      <p:pic>
        <p:nvPicPr>
          <p:cNvPr id="7" name="Picture 6" descr="An icon to represent Quality" title="Quality Icon"/>
          <p:cNvPicPr>
            <a:picLocks noChangeAspect="1"/>
          </p:cNvPicPr>
          <p:nvPr/>
        </p:nvPicPr>
        <p:blipFill>
          <a:blip r:embed="rId3"/>
          <a:stretch>
            <a:fillRect/>
          </a:stretch>
        </p:blipFill>
        <p:spPr>
          <a:xfrm>
            <a:off x="565308" y="438232"/>
            <a:ext cx="993734" cy="841321"/>
          </a:xfrm>
          <a:prstGeom prst="rect">
            <a:avLst/>
          </a:prstGeom>
        </p:spPr>
      </p:pic>
    </p:spTree>
    <p:extLst>
      <p:ext uri="{BB962C8B-B14F-4D97-AF65-F5344CB8AC3E}">
        <p14:creationId xmlns:p14="http://schemas.microsoft.com/office/powerpoint/2010/main" val="133430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Worker screening</a:t>
            </a:r>
            <a:endParaRPr lang="en-AU" dirty="0"/>
          </a:p>
        </p:txBody>
      </p:sp>
      <p:sp>
        <p:nvSpPr>
          <p:cNvPr id="3" name="Content Placeholder 2"/>
          <p:cNvSpPr>
            <a:spLocks noGrp="1"/>
          </p:cNvSpPr>
          <p:nvPr>
            <p:ph idx="1"/>
          </p:nvPr>
        </p:nvSpPr>
        <p:spPr>
          <a:xfrm>
            <a:off x="685800" y="1557585"/>
            <a:ext cx="10947400" cy="4978765"/>
          </a:xfrm>
        </p:spPr>
        <p:txBody>
          <a:bodyPr>
            <a:normAutofit/>
          </a:bodyPr>
          <a:lstStyle/>
          <a:p>
            <a:r>
              <a:rPr lang="en-AU" sz="3000" b="0" dirty="0" smtClean="0"/>
              <a:t>New national worker screening system and database coming</a:t>
            </a:r>
          </a:p>
          <a:p>
            <a:endParaRPr lang="en-AU" sz="3000" b="0" dirty="0"/>
          </a:p>
          <a:p>
            <a:r>
              <a:rPr lang="en-AU" sz="3000" b="0" dirty="0" smtClean="0"/>
              <a:t>It will </a:t>
            </a:r>
            <a:r>
              <a:rPr lang="en-AU" sz="3000" dirty="0" smtClean="0"/>
              <a:t>replace existing arrangements </a:t>
            </a:r>
            <a:r>
              <a:rPr lang="en-AU" sz="3000" b="0" dirty="0" smtClean="0"/>
              <a:t>and set a single, </a:t>
            </a:r>
            <a:r>
              <a:rPr lang="en-AU" sz="3000" dirty="0" smtClean="0"/>
              <a:t>national standard for all workers</a:t>
            </a:r>
          </a:p>
          <a:p>
            <a:endParaRPr lang="en-AU" sz="3000" b="0" dirty="0"/>
          </a:p>
          <a:p>
            <a:r>
              <a:rPr lang="en-AU" sz="3000" b="0" dirty="0" smtClean="0"/>
              <a:t>When in place, </a:t>
            </a:r>
            <a:r>
              <a:rPr lang="en-AU" sz="3000" dirty="0" smtClean="0"/>
              <a:t>all registered NDIS providers must ensure </a:t>
            </a:r>
          </a:p>
          <a:p>
            <a:r>
              <a:rPr lang="en-AU" sz="3000" dirty="0" smtClean="0"/>
              <a:t>workers have a valid clearance </a:t>
            </a:r>
          </a:p>
          <a:p>
            <a:endParaRPr lang="en-AU" sz="3000" dirty="0"/>
          </a:p>
          <a:p>
            <a:r>
              <a:rPr lang="en-AU" sz="3000" b="0" dirty="0" smtClean="0"/>
              <a:t>Until in place, </a:t>
            </a:r>
            <a:r>
              <a:rPr lang="en-AU" sz="3000" dirty="0" smtClean="0"/>
              <a:t>existing arrangements continue to apply</a:t>
            </a:r>
          </a:p>
          <a:p>
            <a:endParaRPr lang="en-AU" sz="3000" b="0" dirty="0"/>
          </a:p>
          <a:p>
            <a:r>
              <a:rPr lang="en-AU" sz="3000" b="0" dirty="0" smtClean="0"/>
              <a:t>Workers will be subject to ongoing </a:t>
            </a:r>
            <a:r>
              <a:rPr lang="en-AU" sz="3000" b="0" dirty="0"/>
              <a:t>monitoring </a:t>
            </a:r>
            <a:r>
              <a:rPr lang="en-AU" sz="3000" b="0" dirty="0" smtClean="0"/>
              <a:t>nationally.</a:t>
            </a:r>
            <a:endParaRPr lang="en-AU" sz="3000" b="0" dirty="0"/>
          </a:p>
          <a:p>
            <a:endParaRPr lang="en-AU" dirty="0"/>
          </a:p>
          <a:p>
            <a:endParaRPr lang="en-AU" dirty="0"/>
          </a:p>
        </p:txBody>
      </p:sp>
      <p:sp>
        <p:nvSpPr>
          <p:cNvPr id="4" name="Slide Number Placeholder 3"/>
          <p:cNvSpPr>
            <a:spLocks noGrp="1"/>
          </p:cNvSpPr>
          <p:nvPr>
            <p:ph type="sldNum" sz="quarter" idx="12"/>
          </p:nvPr>
        </p:nvSpPr>
        <p:spPr/>
        <p:txBody>
          <a:bodyPr/>
          <a:lstStyle/>
          <a:p>
            <a:fld id="{C0F55C17-AF72-40D4-ADBD-B5505DEBF9BA}" type="slidenum">
              <a:rPr lang="en-AU" smtClean="0"/>
              <a:t>14</a:t>
            </a:fld>
            <a:endParaRPr lang="en-AU" dirty="0"/>
          </a:p>
        </p:txBody>
      </p:sp>
      <p:pic>
        <p:nvPicPr>
          <p:cNvPr id="5" name="Picture 4" descr="Image that represents all providers must ensure workers have a valid clearance" title="Image of Valid Clearance"/>
          <p:cNvPicPr>
            <a:picLocks noChangeAspect="1"/>
          </p:cNvPicPr>
          <p:nvPr/>
        </p:nvPicPr>
        <p:blipFill>
          <a:blip r:embed="rId3"/>
          <a:stretch>
            <a:fillRect/>
          </a:stretch>
        </p:blipFill>
        <p:spPr>
          <a:xfrm>
            <a:off x="9756172" y="3670300"/>
            <a:ext cx="2156428" cy="2145079"/>
          </a:xfrm>
          <a:prstGeom prst="rect">
            <a:avLst/>
          </a:prstGeom>
        </p:spPr>
      </p:pic>
    </p:spTree>
    <p:extLst>
      <p:ext uri="{BB962C8B-B14F-4D97-AF65-F5344CB8AC3E}">
        <p14:creationId xmlns:p14="http://schemas.microsoft.com/office/powerpoint/2010/main" val="715121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happens when things don’t go well</a:t>
            </a:r>
            <a:endParaRPr lang="en-AU" dirty="0"/>
          </a:p>
        </p:txBody>
      </p:sp>
      <p:pic>
        <p:nvPicPr>
          <p:cNvPr id="4" name="Content Placeholder 4" descr="Image of a pyramid explaining what happens when things don't go well.&#10;&#10;" title="Image of When Problems Arise"/>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8447" t="5239" r="2509" b="4711"/>
          <a:stretch/>
        </p:blipFill>
        <p:spPr>
          <a:xfrm>
            <a:off x="2514599" y="1442743"/>
            <a:ext cx="7189021" cy="5138383"/>
          </a:xfrm>
          <a:prstGeom prst="rect">
            <a:avLst/>
          </a:prstGeom>
        </p:spPr>
      </p:pic>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15</a:t>
            </a:fld>
            <a:endParaRPr lang="en-AU" dirty="0"/>
          </a:p>
        </p:txBody>
      </p:sp>
    </p:spTree>
    <p:extLst>
      <p:ext uri="{BB962C8B-B14F-4D97-AF65-F5344CB8AC3E}">
        <p14:creationId xmlns:p14="http://schemas.microsoft.com/office/powerpoint/2010/main" val="238813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the NDIS Commission will support you</a:t>
            </a:r>
            <a:endParaRPr lang="en-AU" dirty="0"/>
          </a:p>
        </p:txBody>
      </p:sp>
      <p:sp>
        <p:nvSpPr>
          <p:cNvPr id="3" name="Content Placeholder 2"/>
          <p:cNvSpPr>
            <a:spLocks noGrp="1"/>
          </p:cNvSpPr>
          <p:nvPr>
            <p:ph idx="1"/>
          </p:nvPr>
        </p:nvSpPr>
        <p:spPr>
          <a:xfrm>
            <a:off x="831273" y="1645920"/>
            <a:ext cx="10939548" cy="4890430"/>
          </a:xfrm>
        </p:spPr>
        <p:txBody>
          <a:bodyPr>
            <a:normAutofit/>
          </a:bodyPr>
          <a:lstStyle/>
          <a:p>
            <a:r>
              <a:rPr lang="en-AU" sz="2800" b="0" dirty="0" smtClean="0"/>
              <a:t>We are working with states and territories to build local relationships, and with the NDIA</a:t>
            </a:r>
          </a:p>
          <a:p>
            <a:endParaRPr lang="en-AU" sz="2800" b="0" dirty="0"/>
          </a:p>
          <a:p>
            <a:r>
              <a:rPr lang="en-AU" sz="2800" b="0" dirty="0" smtClean="0"/>
              <a:t>Providers have received information from the </a:t>
            </a:r>
            <a:r>
              <a:rPr lang="en-AU" sz="2800" b="0" dirty="0" err="1" smtClean="0"/>
              <a:t>NDIA</a:t>
            </a:r>
            <a:r>
              <a:rPr lang="en-AU" sz="2800" b="0" dirty="0" smtClean="0"/>
              <a:t> on transition arrangements</a:t>
            </a:r>
          </a:p>
          <a:p>
            <a:endParaRPr lang="en-AU" sz="2800" b="0" dirty="0"/>
          </a:p>
          <a:p>
            <a:r>
              <a:rPr lang="en-AU" sz="2800" b="0" dirty="0" smtClean="0"/>
              <a:t>We’ve sent you a series of resources/information</a:t>
            </a:r>
          </a:p>
          <a:p>
            <a:endParaRPr lang="en-AU" sz="2800" b="0" dirty="0"/>
          </a:p>
          <a:p>
            <a:r>
              <a:rPr lang="en-AU" sz="2800" b="0" dirty="0" smtClean="0"/>
              <a:t>Visit our updated website  </a:t>
            </a:r>
          </a:p>
          <a:p>
            <a:endParaRPr lang="en-AU" sz="2800" b="0" dirty="0"/>
          </a:p>
          <a:p>
            <a:r>
              <a:rPr lang="en-AU" sz="2800" b="0" dirty="0" smtClean="0"/>
              <a:t>Contact us if you can’t find what you need.</a:t>
            </a:r>
          </a:p>
          <a:p>
            <a:endParaRPr lang="en-AU" sz="2800" b="0" dirty="0"/>
          </a:p>
          <a:p>
            <a:endParaRPr lang="en-AU" sz="2800" b="0" dirty="0"/>
          </a:p>
        </p:txBody>
      </p:sp>
      <p:sp>
        <p:nvSpPr>
          <p:cNvPr id="4" name="Slide Number Placeholder 3"/>
          <p:cNvSpPr>
            <a:spLocks noGrp="1"/>
          </p:cNvSpPr>
          <p:nvPr>
            <p:ph type="sldNum" sz="quarter" idx="12"/>
          </p:nvPr>
        </p:nvSpPr>
        <p:spPr/>
        <p:txBody>
          <a:bodyPr/>
          <a:lstStyle/>
          <a:p>
            <a:fld id="{C0F55C17-AF72-40D4-ADBD-B5505DEBF9BA}" type="slidenum">
              <a:rPr lang="en-AU" smtClean="0"/>
              <a:t>16</a:t>
            </a:fld>
            <a:endParaRPr lang="en-AU" dirty="0"/>
          </a:p>
        </p:txBody>
      </p:sp>
      <p:pic>
        <p:nvPicPr>
          <p:cNvPr id="5" name="Picture 4" descr="An image of a man visiting our updated website" title="Visit the Website"/>
          <p:cNvPicPr>
            <a:picLocks noChangeAspect="1"/>
          </p:cNvPicPr>
          <p:nvPr/>
        </p:nvPicPr>
        <p:blipFill>
          <a:blip r:embed="rId3"/>
          <a:stretch>
            <a:fillRect/>
          </a:stretch>
        </p:blipFill>
        <p:spPr>
          <a:xfrm>
            <a:off x="8420100" y="3960781"/>
            <a:ext cx="3150127" cy="2126012"/>
          </a:xfrm>
          <a:prstGeom prst="rect">
            <a:avLst/>
          </a:prstGeom>
        </p:spPr>
      </p:pic>
    </p:spTree>
    <p:extLst>
      <p:ext uri="{BB962C8B-B14F-4D97-AF65-F5344CB8AC3E}">
        <p14:creationId xmlns:p14="http://schemas.microsoft.com/office/powerpoint/2010/main" val="367665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0886C-1CE6-4193-AE40-C14BD6D0B8BE}"/>
              </a:ext>
            </a:extLst>
          </p:cNvPr>
          <p:cNvSpPr>
            <a:spLocks noGrp="1"/>
          </p:cNvSpPr>
          <p:nvPr>
            <p:ph type="title"/>
          </p:nvPr>
        </p:nvSpPr>
        <p:spPr/>
        <p:txBody>
          <a:bodyPr/>
          <a:lstStyle/>
          <a:p>
            <a:r>
              <a:rPr lang="en-AU" dirty="0" smtClean="0"/>
              <a:t>Further Information</a:t>
            </a:r>
            <a:endParaRPr lang="en-AU" dirty="0"/>
          </a:p>
        </p:txBody>
      </p:sp>
      <p:sp>
        <p:nvSpPr>
          <p:cNvPr id="5" name="Content Placeholder 4" descr="Visit the website www.ndiscommision.gov.au or contact 1800 035 544 or follow us on linkedin and facebook" title="More Information">
            <a:extLst>
              <a:ext uri="{FF2B5EF4-FFF2-40B4-BE49-F238E27FC236}">
                <a16:creationId xmlns:a16="http://schemas.microsoft.com/office/drawing/2014/main" id="{9ED222FA-AE38-4CCB-BB5D-92A6DEF34384}"/>
              </a:ext>
            </a:extLst>
          </p:cNvPr>
          <p:cNvSpPr>
            <a:spLocks noGrp="1"/>
          </p:cNvSpPr>
          <p:nvPr>
            <p:ph idx="1"/>
          </p:nvPr>
        </p:nvSpPr>
        <p:spPr>
          <a:xfrm>
            <a:off x="1776883" y="1552348"/>
            <a:ext cx="4034295" cy="4804001"/>
          </a:xfrm>
        </p:spPr>
        <p:txBody>
          <a:bodyPr>
            <a:normAutofit/>
          </a:bodyPr>
          <a:lstStyle/>
          <a:p>
            <a:endParaRPr lang="en-AU" dirty="0" smtClean="0"/>
          </a:p>
          <a:p>
            <a:r>
              <a:rPr lang="en-AU" dirty="0" smtClean="0"/>
              <a:t>For </a:t>
            </a:r>
            <a:r>
              <a:rPr lang="en-AU" dirty="0"/>
              <a:t>more information visit</a:t>
            </a:r>
            <a:r>
              <a:rPr lang="en-AU" dirty="0" smtClean="0"/>
              <a:t>:</a:t>
            </a:r>
          </a:p>
          <a:p>
            <a:r>
              <a:rPr lang="en-AU" dirty="0" smtClean="0">
                <a:hlinkClick r:id="rId3"/>
              </a:rPr>
              <a:t>www.ndiscommission.gov.au</a:t>
            </a:r>
            <a:endParaRPr lang="en-AU" dirty="0" smtClean="0"/>
          </a:p>
          <a:p>
            <a:endParaRPr lang="en-AU" dirty="0" smtClean="0"/>
          </a:p>
          <a:p>
            <a:endParaRPr lang="en-AU" dirty="0" smtClean="0"/>
          </a:p>
          <a:p>
            <a:r>
              <a:rPr lang="en-AU" dirty="0" smtClean="0"/>
              <a:t>Or contact: 1800 035 544</a:t>
            </a:r>
          </a:p>
          <a:p>
            <a:r>
              <a:rPr lang="en-AU" sz="2000" b="0" i="1" dirty="0"/>
              <a:t>This is a free call from </a:t>
            </a:r>
            <a:r>
              <a:rPr lang="en-AU" sz="2000" b="0" i="1" dirty="0" smtClean="0"/>
              <a:t>landlines</a:t>
            </a:r>
          </a:p>
          <a:p>
            <a:endParaRPr lang="en-AU" sz="1000" b="0" i="1" dirty="0" smtClean="0"/>
          </a:p>
          <a:p>
            <a:pPr>
              <a:lnSpc>
                <a:spcPct val="100000"/>
              </a:lnSpc>
            </a:pPr>
            <a:endParaRPr lang="en-AU" sz="1000" b="0" i="1" dirty="0"/>
          </a:p>
          <a:p>
            <a:r>
              <a:rPr lang="en-AU" sz="2400" dirty="0"/>
              <a:t>Follow us on LinkedIn </a:t>
            </a:r>
            <a:r>
              <a:rPr lang="en-AU" sz="2400" dirty="0" smtClean="0"/>
              <a:t>and </a:t>
            </a:r>
            <a:r>
              <a:rPr lang="en-AU" sz="2400" dirty="0"/>
              <a:t>Facebook</a:t>
            </a:r>
          </a:p>
          <a:p>
            <a:endParaRPr lang="en-AU" dirty="0"/>
          </a:p>
        </p:txBody>
      </p:sp>
      <p:sp>
        <p:nvSpPr>
          <p:cNvPr id="2" name="Slide Number Placeholder 1"/>
          <p:cNvSpPr>
            <a:spLocks noGrp="1"/>
          </p:cNvSpPr>
          <p:nvPr>
            <p:ph type="sldNum" sz="quarter" idx="12"/>
          </p:nvPr>
        </p:nvSpPr>
        <p:spPr/>
        <p:txBody>
          <a:bodyPr/>
          <a:lstStyle/>
          <a:p>
            <a:fld id="{C0F55C17-AF72-40D4-ADBD-B5505DEBF9BA}" type="slidenum">
              <a:rPr lang="en-AU" sz="1400" smtClean="0"/>
              <a:t>17</a:t>
            </a:fld>
            <a:endParaRPr lang="en-AU" sz="1400" dirty="0"/>
          </a:p>
        </p:txBody>
      </p:sp>
      <p:pic>
        <p:nvPicPr>
          <p:cNvPr id="7" name="Picture 6" descr="Image of man on telephone demonstrating that our number is a free call from landlines " title="Image of Contact us"/>
          <p:cNvPicPr>
            <a:picLocks noChangeAspect="1"/>
          </p:cNvPicPr>
          <p:nvPr/>
        </p:nvPicPr>
        <p:blipFill>
          <a:blip r:embed="rId4"/>
          <a:stretch>
            <a:fillRect/>
          </a:stretch>
        </p:blipFill>
        <p:spPr>
          <a:xfrm>
            <a:off x="508372" y="3703571"/>
            <a:ext cx="1104790" cy="1288922"/>
          </a:xfrm>
          <a:prstGeom prst="rect">
            <a:avLst/>
          </a:prstGeom>
        </p:spPr>
      </p:pic>
      <p:pic>
        <p:nvPicPr>
          <p:cNvPr id="8" name="Picture 7" descr="An image for more information you can visit the website at www.ndiscommision.gov.au" title="Image of More Information"/>
          <p:cNvPicPr>
            <a:picLocks noChangeAspect="1"/>
          </p:cNvPicPr>
          <p:nvPr/>
        </p:nvPicPr>
        <p:blipFill rotWithShape="1">
          <a:blip r:embed="rId5"/>
          <a:srcRect r="6791"/>
          <a:stretch/>
        </p:blipFill>
        <p:spPr>
          <a:xfrm>
            <a:off x="352163" y="1552349"/>
            <a:ext cx="1260999" cy="2065959"/>
          </a:xfrm>
          <a:prstGeom prst="rect">
            <a:avLst/>
          </a:prstGeom>
        </p:spPr>
      </p:pic>
      <p:pic>
        <p:nvPicPr>
          <p:cNvPr id="9" name="Picture 8" descr="Image that indicates to follow us on LinkedIn and Facebook" title="Image of LinkedIn">
            <a:hlinkClick r:id="rId6"/>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7416" y="5179139"/>
            <a:ext cx="609594" cy="609594"/>
          </a:xfrm>
          <a:prstGeom prst="rect">
            <a:avLst/>
          </a:prstGeom>
        </p:spPr>
      </p:pic>
      <p:pic>
        <p:nvPicPr>
          <p:cNvPr id="10" name="Picture 9" descr="Facebook icon" title="Image of Facebook"/>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82662" y="5691571"/>
            <a:ext cx="567616" cy="567616"/>
          </a:xfrm>
          <a:prstGeom prst="rect">
            <a:avLst/>
          </a:prstGeom>
        </p:spPr>
      </p:pic>
    </p:spTree>
    <p:extLst>
      <p:ext uri="{BB962C8B-B14F-4D97-AF65-F5344CB8AC3E}">
        <p14:creationId xmlns:p14="http://schemas.microsoft.com/office/powerpoint/2010/main" val="8056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9600" dirty="0" smtClean="0">
                <a:solidFill>
                  <a:schemeClr val="accent6"/>
                </a:solidFill>
              </a:rPr>
              <a:t>		</a:t>
            </a:r>
            <a:r>
              <a:rPr lang="en-AU" sz="9600" dirty="0" smtClean="0"/>
              <a:t>Questions?</a:t>
            </a:r>
            <a:endParaRPr lang="en-AU" sz="9600" dirty="0"/>
          </a:p>
        </p:txBody>
      </p:sp>
      <p:sp>
        <p:nvSpPr>
          <p:cNvPr id="5" name="Slide Number Placeholder 4"/>
          <p:cNvSpPr>
            <a:spLocks noGrp="1"/>
          </p:cNvSpPr>
          <p:nvPr>
            <p:ph type="sldNum" sz="quarter" idx="12"/>
          </p:nvPr>
        </p:nvSpPr>
        <p:spPr/>
        <p:txBody>
          <a:bodyPr/>
          <a:lstStyle/>
          <a:p>
            <a:fld id="{C0F55C17-AF72-40D4-ADBD-B5505DEBF9BA}" type="slidenum">
              <a:rPr lang="en-AU" smtClean="0"/>
              <a:t>18</a:t>
            </a:fld>
            <a:endParaRPr lang="en-AU" dirty="0"/>
          </a:p>
        </p:txBody>
      </p:sp>
    </p:spTree>
    <p:extLst>
      <p:ext uri="{BB962C8B-B14F-4D97-AF65-F5344CB8AC3E}">
        <p14:creationId xmlns:p14="http://schemas.microsoft.com/office/powerpoint/2010/main" val="817120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NDIS Quality and Safeguards Commission</a:t>
            </a:r>
            <a:endParaRPr lang="en-AU" dirty="0"/>
          </a:p>
        </p:txBody>
      </p:sp>
      <p:sp>
        <p:nvSpPr>
          <p:cNvPr id="3" name="Subtitle 2">
            <a:extLst>
              <a:ext uri="{FF2B5EF4-FFF2-40B4-BE49-F238E27FC236}">
                <a16:creationId xmlns:a16="http://schemas.microsoft.com/office/drawing/2014/main" id="{47DA23C9-DB31-4A48-A867-38DA7D261217}"/>
              </a:ext>
            </a:extLst>
          </p:cNvPr>
          <p:cNvSpPr>
            <a:spLocks noGrp="1"/>
          </p:cNvSpPr>
          <p:nvPr>
            <p:ph type="subTitle" idx="1"/>
          </p:nvPr>
        </p:nvSpPr>
        <p:spPr/>
        <p:txBody>
          <a:bodyPr/>
          <a:lstStyle/>
          <a:p>
            <a:r>
              <a:rPr lang="en-AU" dirty="0" smtClean="0"/>
              <a:t>Behaviour Support – June roadshow</a:t>
            </a:r>
            <a:endParaRPr lang="en-AU"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a:lstStyle/>
          <a:p>
            <a:endParaRPr lang="en-AU" dirty="0"/>
          </a:p>
        </p:txBody>
      </p:sp>
    </p:spTree>
    <p:extLst>
      <p:ext uri="{BB962C8B-B14F-4D97-AF65-F5344CB8AC3E}">
        <p14:creationId xmlns:p14="http://schemas.microsoft.com/office/powerpoint/2010/main" val="332973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do we work with providers?</a:t>
            </a:r>
            <a:endParaRPr lang="en-AU" dirty="0"/>
          </a:p>
        </p:txBody>
      </p:sp>
      <p:sp>
        <p:nvSpPr>
          <p:cNvPr id="4" name="Slide Number Placeholder 3"/>
          <p:cNvSpPr>
            <a:spLocks noGrp="1"/>
          </p:cNvSpPr>
          <p:nvPr>
            <p:ph type="sldNum" sz="quarter" idx="12"/>
          </p:nvPr>
        </p:nvSpPr>
        <p:spPr/>
        <p:txBody>
          <a:bodyPr/>
          <a:lstStyle/>
          <a:p>
            <a:fld id="{C0F55C17-AF72-40D4-ADBD-B5505DEBF9BA}" type="slidenum">
              <a:rPr lang="en-AU" smtClean="0"/>
              <a:t>2</a:t>
            </a:fld>
            <a:endParaRPr lang="en-AU"/>
          </a:p>
        </p:txBody>
      </p:sp>
      <p:sp>
        <p:nvSpPr>
          <p:cNvPr id="6" name="Content Placeholder 5"/>
          <p:cNvSpPr>
            <a:spLocks noGrp="1"/>
          </p:cNvSpPr>
          <p:nvPr>
            <p:ph idx="1"/>
          </p:nvPr>
        </p:nvSpPr>
        <p:spPr>
          <a:xfrm>
            <a:off x="826252" y="1835371"/>
            <a:ext cx="5129379" cy="4176712"/>
          </a:xfrm>
        </p:spPr>
        <p:txBody>
          <a:bodyPr>
            <a:normAutofit/>
          </a:bodyPr>
          <a:lstStyle/>
          <a:p>
            <a:r>
              <a:rPr lang="en-AU" sz="2800" dirty="0" smtClean="0"/>
              <a:t>We work with </a:t>
            </a:r>
            <a:r>
              <a:rPr lang="en-AU" sz="2800" dirty="0"/>
              <a:t>providers to improve the quality and safety of NDIS </a:t>
            </a:r>
            <a:r>
              <a:rPr lang="en-AU" sz="2800" dirty="0" smtClean="0"/>
              <a:t>supports and services</a:t>
            </a:r>
            <a:endParaRPr lang="en-AU" sz="2800" dirty="0"/>
          </a:p>
        </p:txBody>
      </p:sp>
      <p:pic>
        <p:nvPicPr>
          <p:cNvPr id="7" name="Picture 6" descr="A table describing what the commission oversees which includes Registration and regulation of providers, compliance with the practice standards and code of conduct, complaints about NDIS services and supports, reportable incidents, including abuse and neglect of a participant, use of restrictive practices and nationally consistent NDIS worker screening" title="A Table that lists what the commission oversee"/>
          <p:cNvPicPr>
            <a:picLocks noChangeAspect="1"/>
          </p:cNvPicPr>
          <p:nvPr/>
        </p:nvPicPr>
        <p:blipFill>
          <a:blip r:embed="rId3"/>
          <a:stretch>
            <a:fillRect/>
          </a:stretch>
        </p:blipFill>
        <p:spPr>
          <a:xfrm>
            <a:off x="6689559" y="1524129"/>
            <a:ext cx="4379442" cy="4799197"/>
          </a:xfrm>
          <a:prstGeom prst="rect">
            <a:avLst/>
          </a:prstGeom>
        </p:spPr>
      </p:pic>
      <p:pic>
        <p:nvPicPr>
          <p:cNvPr id="3" name="Picture 2" descr="An icon to represent Quality" title="Quality Icon"/>
          <p:cNvPicPr>
            <a:picLocks noChangeAspect="1"/>
          </p:cNvPicPr>
          <p:nvPr/>
        </p:nvPicPr>
        <p:blipFill>
          <a:blip r:embed="rId4"/>
          <a:stretch>
            <a:fillRect/>
          </a:stretch>
        </p:blipFill>
        <p:spPr>
          <a:xfrm>
            <a:off x="1766133" y="4024312"/>
            <a:ext cx="1066800" cy="1190625"/>
          </a:xfrm>
          <a:prstGeom prst="rect">
            <a:avLst/>
          </a:prstGeom>
        </p:spPr>
      </p:pic>
      <p:pic>
        <p:nvPicPr>
          <p:cNvPr id="5" name="Picture 4" descr="An icon to represent Safety" title="Quality Image Icon"/>
          <p:cNvPicPr>
            <a:picLocks noChangeAspect="1"/>
          </p:cNvPicPr>
          <p:nvPr/>
        </p:nvPicPr>
        <p:blipFill>
          <a:blip r:embed="rId5"/>
          <a:stretch>
            <a:fillRect/>
          </a:stretch>
        </p:blipFill>
        <p:spPr>
          <a:xfrm>
            <a:off x="3735798" y="4071937"/>
            <a:ext cx="1095375" cy="1143000"/>
          </a:xfrm>
          <a:prstGeom prst="rect">
            <a:avLst/>
          </a:prstGeom>
        </p:spPr>
      </p:pic>
    </p:spTree>
    <p:extLst>
      <p:ext uri="{BB962C8B-B14F-4D97-AF65-F5344CB8AC3E}">
        <p14:creationId xmlns:p14="http://schemas.microsoft.com/office/powerpoint/2010/main" val="424535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a lady helping out a young girl with behaviour support" title="Image of Behaviour Suppor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15776" y="1885950"/>
            <a:ext cx="6255229" cy="4162425"/>
          </a:xfrm>
          <a:prstGeom prst="rect">
            <a:avLst/>
          </a:prstGeom>
        </p:spPr>
      </p:pic>
      <p:sp>
        <p:nvSpPr>
          <p:cNvPr id="3" name="Content Placeholder 2" descr="Image of title called Behaviour Support" title="Title - Behaviour Support"/>
          <p:cNvSpPr>
            <a:spLocks noGrp="1"/>
          </p:cNvSpPr>
          <p:nvPr>
            <p:ph idx="1"/>
          </p:nvPr>
        </p:nvSpPr>
        <p:spPr>
          <a:xfrm>
            <a:off x="526474" y="1597891"/>
            <a:ext cx="3957956" cy="4602884"/>
          </a:xfrm>
        </p:spPr>
        <p:txBody>
          <a:bodyPr>
            <a:normAutofit/>
          </a:bodyPr>
          <a:lstStyle/>
          <a:p>
            <a:pPr algn="ctr"/>
            <a:endParaRPr lang="en-AU" dirty="0" smtClean="0"/>
          </a:p>
          <a:p>
            <a:pPr algn="ctr"/>
            <a:endParaRPr lang="en-AU" dirty="0"/>
          </a:p>
          <a:p>
            <a:pPr algn="ctr"/>
            <a:endParaRPr lang="en-AU" dirty="0" smtClean="0"/>
          </a:p>
          <a:p>
            <a:pPr algn="ctr"/>
            <a:endParaRPr lang="en-AU" dirty="0">
              <a:solidFill>
                <a:schemeClr val="tx2"/>
              </a:solidFill>
            </a:endParaRPr>
          </a:p>
          <a:p>
            <a:pPr algn="ctr"/>
            <a:r>
              <a:rPr lang="en-AU" sz="7200" dirty="0" smtClean="0">
                <a:solidFill>
                  <a:schemeClr val="tx2"/>
                </a:solidFill>
              </a:rPr>
              <a:t>Behaviour </a:t>
            </a:r>
          </a:p>
          <a:p>
            <a:pPr algn="ctr"/>
            <a:r>
              <a:rPr lang="en-AU" sz="7200" dirty="0">
                <a:solidFill>
                  <a:schemeClr val="tx2"/>
                </a:solidFill>
              </a:rPr>
              <a:t/>
            </a:r>
            <a:br>
              <a:rPr lang="en-AU" sz="7200" dirty="0">
                <a:solidFill>
                  <a:schemeClr val="tx2"/>
                </a:solidFill>
              </a:rPr>
            </a:br>
            <a:r>
              <a:rPr lang="en-AU" sz="7200" dirty="0" smtClean="0">
                <a:solidFill>
                  <a:schemeClr val="tx2"/>
                </a:solidFill>
              </a:rPr>
              <a:t>Support</a:t>
            </a:r>
            <a:endParaRPr lang="en-AU" sz="7200" dirty="0">
              <a:solidFill>
                <a:schemeClr val="tx2"/>
              </a:solidFill>
            </a:endParaRPr>
          </a:p>
        </p:txBody>
      </p:sp>
      <p:sp>
        <p:nvSpPr>
          <p:cNvPr id="4" name="Slide Number Placeholder 3"/>
          <p:cNvSpPr>
            <a:spLocks noGrp="1"/>
          </p:cNvSpPr>
          <p:nvPr>
            <p:ph type="sldNum" sz="quarter" idx="12"/>
          </p:nvPr>
        </p:nvSpPr>
        <p:spPr>
          <a:xfrm>
            <a:off x="11005501" y="6377962"/>
            <a:ext cx="565504" cy="302238"/>
          </a:xfrm>
        </p:spPr>
        <p:txBody>
          <a:bodyPr/>
          <a:lstStyle/>
          <a:p>
            <a:r>
              <a:rPr lang="en-AU" dirty="0"/>
              <a:t>2</a:t>
            </a:r>
          </a:p>
        </p:txBody>
      </p:sp>
    </p:spTree>
    <p:extLst>
      <p:ext uri="{BB962C8B-B14F-4D97-AF65-F5344CB8AC3E}">
        <p14:creationId xmlns:p14="http://schemas.microsoft.com/office/powerpoint/2010/main" val="682242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Regulated Restrictive Practices</a:t>
            </a:r>
            <a:endParaRPr lang="en-AU" dirty="0"/>
          </a:p>
        </p:txBody>
      </p:sp>
      <p:sp>
        <p:nvSpPr>
          <p:cNvPr id="3" name="Content Placeholder 2"/>
          <p:cNvSpPr>
            <a:spLocks noGrp="1"/>
          </p:cNvSpPr>
          <p:nvPr>
            <p:ph idx="1"/>
          </p:nvPr>
        </p:nvSpPr>
        <p:spPr>
          <a:xfrm>
            <a:off x="982662" y="2024063"/>
            <a:ext cx="10498138" cy="4176712"/>
          </a:xfrm>
        </p:spPr>
        <p:txBody>
          <a:bodyPr>
            <a:normAutofit/>
          </a:bodyPr>
          <a:lstStyle/>
          <a:p>
            <a:pPr marL="0" lvl="2" indent="0">
              <a:buNone/>
            </a:pPr>
            <a:r>
              <a:rPr lang="en-AU" sz="2400" b="1" dirty="0" smtClean="0">
                <a:solidFill>
                  <a:schemeClr val="tx2"/>
                </a:solidFill>
              </a:rPr>
              <a:t>Restrictive practice: Any </a:t>
            </a:r>
            <a:r>
              <a:rPr lang="en-AU" sz="2400" b="1" dirty="0">
                <a:solidFill>
                  <a:schemeClr val="tx2"/>
                </a:solidFill>
              </a:rPr>
              <a:t>practice or intervention that has the effect of restricting the rights or freedom of movement of a person with </a:t>
            </a:r>
            <a:r>
              <a:rPr lang="en-AU" sz="2400" b="1" dirty="0" smtClean="0">
                <a:solidFill>
                  <a:schemeClr val="tx2"/>
                </a:solidFill>
              </a:rPr>
              <a:t>disability</a:t>
            </a:r>
            <a:r>
              <a:rPr lang="en-AU" sz="2400" b="1" dirty="0" smtClean="0"/>
              <a:t> </a:t>
            </a:r>
            <a:r>
              <a:rPr lang="en-AU" sz="1900" dirty="0" smtClean="0"/>
              <a:t>(</a:t>
            </a:r>
            <a:r>
              <a:rPr lang="en-AU" sz="1900" i="1" dirty="0" smtClean="0"/>
              <a:t>NDIS </a:t>
            </a:r>
            <a:r>
              <a:rPr lang="en-AU" sz="1900" i="1" dirty="0"/>
              <a:t>Act </a:t>
            </a:r>
            <a:r>
              <a:rPr lang="en-AU" sz="1900" i="1" dirty="0" smtClean="0"/>
              <a:t>2013 </a:t>
            </a:r>
            <a:r>
              <a:rPr lang="en-AU" sz="1900" dirty="0" smtClean="0"/>
              <a:t>s9)</a:t>
            </a:r>
          </a:p>
          <a:p>
            <a:pPr marL="0" lvl="2" indent="0">
              <a:lnSpc>
                <a:spcPts val="2500"/>
              </a:lnSpc>
              <a:spcBef>
                <a:spcPts val="3000"/>
              </a:spcBef>
              <a:buNone/>
            </a:pPr>
            <a:r>
              <a:rPr lang="en-AU" sz="2400" b="1" dirty="0" smtClean="0">
                <a:solidFill>
                  <a:schemeClr val="tx2"/>
                </a:solidFill>
              </a:rPr>
              <a:t>Regulated restrictive practices </a:t>
            </a:r>
            <a:r>
              <a:rPr lang="en-AU" sz="1900" i="1" dirty="0" smtClean="0"/>
              <a:t>[NDIS (Restrictive Practices and Behaviour Support) Rules 2018]: </a:t>
            </a:r>
          </a:p>
          <a:p>
            <a:pPr lvl="3">
              <a:lnSpc>
                <a:spcPts val="2000"/>
              </a:lnSpc>
              <a:spcBef>
                <a:spcPts val="1800"/>
              </a:spcBef>
            </a:pPr>
            <a:r>
              <a:rPr lang="en-AU" sz="2400" dirty="0" smtClean="0"/>
              <a:t>Seclusion</a:t>
            </a:r>
          </a:p>
          <a:p>
            <a:pPr lvl="3">
              <a:lnSpc>
                <a:spcPts val="2000"/>
              </a:lnSpc>
              <a:spcBef>
                <a:spcPts val="1800"/>
              </a:spcBef>
            </a:pPr>
            <a:r>
              <a:rPr lang="en-AU" sz="2400" dirty="0" smtClean="0"/>
              <a:t>Chemical restraint</a:t>
            </a:r>
          </a:p>
          <a:p>
            <a:pPr lvl="3">
              <a:lnSpc>
                <a:spcPts val="2000"/>
              </a:lnSpc>
              <a:spcBef>
                <a:spcPts val="1800"/>
              </a:spcBef>
            </a:pPr>
            <a:r>
              <a:rPr lang="en-AU" sz="2400" dirty="0" smtClean="0"/>
              <a:t>Mechanical restraint</a:t>
            </a:r>
          </a:p>
          <a:p>
            <a:pPr lvl="3">
              <a:lnSpc>
                <a:spcPts val="2000"/>
              </a:lnSpc>
              <a:spcBef>
                <a:spcPts val="1800"/>
              </a:spcBef>
            </a:pPr>
            <a:r>
              <a:rPr lang="en-AU" sz="2400" dirty="0" smtClean="0"/>
              <a:t>Physical restraint</a:t>
            </a:r>
          </a:p>
          <a:p>
            <a:pPr lvl="3">
              <a:lnSpc>
                <a:spcPts val="2000"/>
              </a:lnSpc>
              <a:spcBef>
                <a:spcPts val="1800"/>
              </a:spcBef>
            </a:pPr>
            <a:r>
              <a:rPr lang="en-AU" sz="2400" dirty="0" smtClean="0"/>
              <a:t>Environmental restraint.</a:t>
            </a:r>
            <a:endParaRPr lang="en-AU" sz="2400" dirty="0"/>
          </a:p>
        </p:txBody>
      </p:sp>
      <p:pic>
        <p:nvPicPr>
          <p:cNvPr id="4" name="Picture 3" descr="Image of someone restricting another " title="Image of Restrictive Practices"/>
          <p:cNvPicPr>
            <a:picLocks noChangeAspect="1"/>
          </p:cNvPicPr>
          <p:nvPr/>
        </p:nvPicPr>
        <p:blipFill>
          <a:blip r:embed="rId3"/>
          <a:stretch>
            <a:fillRect/>
          </a:stretch>
        </p:blipFill>
        <p:spPr>
          <a:xfrm>
            <a:off x="9032608" y="4611427"/>
            <a:ext cx="2124075" cy="1428750"/>
          </a:xfrm>
          <a:prstGeom prst="rect">
            <a:avLst/>
          </a:prstGeom>
        </p:spPr>
      </p:pic>
      <p:sp>
        <p:nvSpPr>
          <p:cNvPr id="5" name="Slide Number Placeholder 3"/>
          <p:cNvSpPr>
            <a:spLocks noGrp="1"/>
          </p:cNvSpPr>
          <p:nvPr>
            <p:ph type="sldNum" sz="quarter" idx="12"/>
          </p:nvPr>
        </p:nvSpPr>
        <p:spPr>
          <a:xfrm>
            <a:off x="11069001" y="6356350"/>
            <a:ext cx="362274" cy="180000"/>
          </a:xfrm>
        </p:spPr>
        <p:txBody>
          <a:bodyPr/>
          <a:lstStyle/>
          <a:p>
            <a:r>
              <a:rPr lang="en-AU" dirty="0"/>
              <a:t>3</a:t>
            </a:r>
          </a:p>
        </p:txBody>
      </p:sp>
    </p:spTree>
    <p:extLst>
      <p:ext uri="{BB962C8B-B14F-4D97-AF65-F5344CB8AC3E}">
        <p14:creationId xmlns:p14="http://schemas.microsoft.com/office/powerpoint/2010/main" val="401013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Regulated Restrictive Practices</a:t>
            </a:r>
            <a:endParaRPr lang="en-AU" dirty="0"/>
          </a:p>
        </p:txBody>
      </p:sp>
      <p:sp>
        <p:nvSpPr>
          <p:cNvPr id="3" name="Content Placeholder 2"/>
          <p:cNvSpPr>
            <a:spLocks noGrp="1"/>
          </p:cNvSpPr>
          <p:nvPr>
            <p:ph idx="1"/>
          </p:nvPr>
        </p:nvSpPr>
        <p:spPr>
          <a:xfrm>
            <a:off x="982662" y="1754908"/>
            <a:ext cx="10226676" cy="4601441"/>
          </a:xfrm>
        </p:spPr>
        <p:txBody>
          <a:bodyPr>
            <a:normAutofit/>
          </a:bodyPr>
          <a:lstStyle/>
          <a:p>
            <a:pPr lvl="1"/>
            <a:r>
              <a:rPr lang="en-AU" sz="2800" b="1" dirty="0">
                <a:solidFill>
                  <a:schemeClr val="tx2"/>
                </a:solidFill>
              </a:rPr>
              <a:t>Regulated restrictive practices can only be used in the context of:</a:t>
            </a:r>
          </a:p>
          <a:p>
            <a:pPr marL="342900" lvl="1" indent="-342900">
              <a:spcBef>
                <a:spcPts val="1000"/>
              </a:spcBef>
              <a:buFont typeface="Arial" panose="020B0604020202020204" pitchFamily="34" charset="0"/>
              <a:buChar char="•"/>
            </a:pPr>
            <a:r>
              <a:rPr lang="en-AU" sz="2400" dirty="0"/>
              <a:t>Reducing the risk of harm to the self or others</a:t>
            </a:r>
          </a:p>
          <a:p>
            <a:pPr marL="342900" lvl="1" indent="-342900">
              <a:spcBef>
                <a:spcPts val="1000"/>
              </a:spcBef>
              <a:buFont typeface="Arial" panose="020B0604020202020204" pitchFamily="34" charset="0"/>
              <a:buChar char="•"/>
            </a:pPr>
            <a:r>
              <a:rPr lang="en-AU" sz="2400" dirty="0"/>
              <a:t>Clearly being identified in a Behaviour Support Plan</a:t>
            </a:r>
          </a:p>
          <a:p>
            <a:pPr marL="342900" lvl="1" indent="-342900">
              <a:spcBef>
                <a:spcPts val="1000"/>
              </a:spcBef>
              <a:buFont typeface="Arial" panose="020B0604020202020204" pitchFamily="34" charset="0"/>
              <a:buChar char="•"/>
            </a:pPr>
            <a:r>
              <a:rPr lang="en-AU" sz="2400" dirty="0"/>
              <a:t>Authorisation (however described) by the State/Territory where required</a:t>
            </a:r>
          </a:p>
          <a:p>
            <a:pPr marL="342900" lvl="1" indent="-342900">
              <a:spcBef>
                <a:spcPts val="1000"/>
              </a:spcBef>
              <a:buFont typeface="Arial" panose="020B0604020202020204" pitchFamily="34" charset="0"/>
              <a:buChar char="•"/>
            </a:pPr>
            <a:r>
              <a:rPr lang="en-AU" sz="2400" dirty="0"/>
              <a:t>Only being used as a last resort</a:t>
            </a:r>
          </a:p>
          <a:p>
            <a:pPr marL="342900" lvl="1" indent="-342900">
              <a:spcBef>
                <a:spcPts val="1000"/>
              </a:spcBef>
              <a:buFont typeface="Arial" panose="020B0604020202020204" pitchFamily="34" charset="0"/>
              <a:buChar char="•"/>
            </a:pPr>
            <a:r>
              <a:rPr lang="en-AU" sz="2400" dirty="0"/>
              <a:t>Being the least restrictive response available</a:t>
            </a:r>
          </a:p>
          <a:p>
            <a:pPr marL="342900" lvl="1" indent="-342900">
              <a:spcBef>
                <a:spcPts val="1000"/>
              </a:spcBef>
              <a:buFont typeface="Arial" panose="020B0604020202020204" pitchFamily="34" charset="0"/>
              <a:buChar char="•"/>
            </a:pPr>
            <a:r>
              <a:rPr lang="en-AU" sz="2400" dirty="0"/>
              <a:t>Being proportionate to the potential harm to self or others</a:t>
            </a:r>
          </a:p>
          <a:p>
            <a:pPr marL="342900" lvl="1" indent="-342900">
              <a:spcBef>
                <a:spcPts val="1000"/>
              </a:spcBef>
              <a:buFont typeface="Arial" panose="020B0604020202020204" pitchFamily="34" charset="0"/>
              <a:buChar char="•"/>
            </a:pPr>
            <a:r>
              <a:rPr lang="en-AU" sz="2400" dirty="0"/>
              <a:t>Being used for the shortest possible time</a:t>
            </a:r>
          </a:p>
          <a:p>
            <a:pPr marL="342900" lvl="1" indent="-342900">
              <a:spcBef>
                <a:spcPts val="1000"/>
              </a:spcBef>
              <a:buFont typeface="Arial" panose="020B0604020202020204" pitchFamily="34" charset="0"/>
              <a:buChar char="•"/>
            </a:pPr>
            <a:r>
              <a:rPr lang="en-AU" sz="2400" dirty="0"/>
              <a:t>The NDIS participant being given opportunities to develop new skills that have the potential to avoid the need for a restrictive </a:t>
            </a:r>
            <a:r>
              <a:rPr lang="en-AU" sz="2400" dirty="0" smtClean="0"/>
              <a:t>practice.</a:t>
            </a:r>
            <a:endParaRPr lang="en-AU" sz="2400" dirty="0"/>
          </a:p>
        </p:txBody>
      </p:sp>
      <p:sp>
        <p:nvSpPr>
          <p:cNvPr id="4" name="Slide Number Placeholder 3"/>
          <p:cNvSpPr>
            <a:spLocks noGrp="1"/>
          </p:cNvSpPr>
          <p:nvPr>
            <p:ph type="sldNum" sz="quarter" idx="12"/>
          </p:nvPr>
        </p:nvSpPr>
        <p:spPr/>
        <p:txBody>
          <a:bodyPr/>
          <a:lstStyle/>
          <a:p>
            <a:r>
              <a:rPr lang="en-AU" dirty="0" smtClean="0"/>
              <a:t>4</a:t>
            </a:r>
            <a:endParaRPr lang="en-AU" dirty="0"/>
          </a:p>
        </p:txBody>
      </p:sp>
    </p:spTree>
    <p:extLst>
      <p:ext uri="{BB962C8B-B14F-4D97-AF65-F5344CB8AC3E}">
        <p14:creationId xmlns:p14="http://schemas.microsoft.com/office/powerpoint/2010/main" val="299987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Behaviour Support – Our Role</a:t>
            </a:r>
            <a:endParaRPr lang="en-AU" dirty="0"/>
          </a:p>
        </p:txBody>
      </p:sp>
      <p:sp>
        <p:nvSpPr>
          <p:cNvPr id="3" name="Content Placeholder 2"/>
          <p:cNvSpPr>
            <a:spLocks noGrp="1"/>
          </p:cNvSpPr>
          <p:nvPr>
            <p:ph idx="1"/>
          </p:nvPr>
        </p:nvSpPr>
        <p:spPr>
          <a:xfrm>
            <a:off x="820737" y="1852613"/>
            <a:ext cx="10226676" cy="4176712"/>
          </a:xfrm>
        </p:spPr>
        <p:txBody>
          <a:bodyPr>
            <a:normAutofit/>
          </a:bodyPr>
          <a:lstStyle/>
          <a:p>
            <a:pPr marL="342900" indent="-342900">
              <a:spcBef>
                <a:spcPts val="3000"/>
              </a:spcBef>
              <a:buFont typeface="Arial" panose="020B0604020202020204" pitchFamily="34" charset="0"/>
              <a:buChar char="•"/>
            </a:pPr>
            <a:r>
              <a:rPr lang="en-AU" sz="2400" b="0" dirty="0" smtClean="0"/>
              <a:t>Safeguarding the dignity of the person and improving their quality of life</a:t>
            </a:r>
          </a:p>
          <a:p>
            <a:pPr marL="342900" indent="-342900">
              <a:spcBef>
                <a:spcPts val="3000"/>
              </a:spcBef>
              <a:buFont typeface="Arial" panose="020B0604020202020204" pitchFamily="34" charset="0"/>
              <a:buChar char="•"/>
            </a:pPr>
            <a:r>
              <a:rPr lang="en-AU" sz="2400" b="0" dirty="0" smtClean="0"/>
              <a:t>Contemporary evidence-based practice</a:t>
            </a:r>
          </a:p>
          <a:p>
            <a:pPr marL="342900" indent="-342900">
              <a:spcBef>
                <a:spcPts val="3000"/>
              </a:spcBef>
              <a:buFont typeface="Arial" panose="020B0604020202020204" pitchFamily="34" charset="0"/>
              <a:buChar char="•"/>
            </a:pPr>
            <a:r>
              <a:rPr lang="en-AU" sz="2400" b="0" dirty="0" smtClean="0"/>
              <a:t>Constructively reducing behaviours that may lead to harm of self or others</a:t>
            </a:r>
          </a:p>
          <a:p>
            <a:pPr marL="342900" indent="-342900">
              <a:spcBef>
                <a:spcPts val="3000"/>
              </a:spcBef>
              <a:buFont typeface="Arial" panose="020B0604020202020204" pitchFamily="34" charset="0"/>
              <a:buChar char="•"/>
            </a:pPr>
            <a:r>
              <a:rPr lang="en-AU" sz="2400" b="0" dirty="0" smtClean="0"/>
              <a:t>Work towards the reduction and elimination of restrictive practices</a:t>
            </a:r>
          </a:p>
          <a:p>
            <a:pPr marL="342900" indent="-342900">
              <a:spcBef>
                <a:spcPts val="3000"/>
              </a:spcBef>
              <a:buFont typeface="Arial" panose="020B0604020202020204" pitchFamily="34" charset="0"/>
              <a:buChar char="•"/>
            </a:pPr>
            <a:r>
              <a:rPr lang="en-AU" sz="2400" b="0" dirty="0" smtClean="0"/>
              <a:t>Consider behaviour support practitioners suitable to deliver specialist behaviour support.</a:t>
            </a:r>
            <a:endParaRPr lang="en-AU" sz="2400" b="0" dirty="0"/>
          </a:p>
        </p:txBody>
      </p:sp>
      <p:sp>
        <p:nvSpPr>
          <p:cNvPr id="5" name="Slide Number Placeholder 3"/>
          <p:cNvSpPr>
            <a:spLocks noGrp="1"/>
          </p:cNvSpPr>
          <p:nvPr>
            <p:ph type="sldNum" sz="quarter" idx="12"/>
          </p:nvPr>
        </p:nvSpPr>
        <p:spPr>
          <a:xfrm>
            <a:off x="11069001" y="6356350"/>
            <a:ext cx="362274" cy="180000"/>
          </a:xfrm>
        </p:spPr>
        <p:txBody>
          <a:bodyPr/>
          <a:lstStyle/>
          <a:p>
            <a:r>
              <a:rPr lang="en-AU" dirty="0" smtClean="0"/>
              <a:t>5</a:t>
            </a:r>
            <a:endParaRPr lang="en-AU" dirty="0"/>
          </a:p>
        </p:txBody>
      </p:sp>
      <p:pic>
        <p:nvPicPr>
          <p:cNvPr id="6" name="Picture 5" descr="Image of practitioner helping out a client with behaviour support" title="Image of Quality of Life"/>
          <p:cNvPicPr>
            <a:picLocks noChangeAspect="1"/>
          </p:cNvPicPr>
          <p:nvPr/>
        </p:nvPicPr>
        <p:blipFill>
          <a:blip r:embed="rId3"/>
          <a:stretch>
            <a:fillRect/>
          </a:stretch>
        </p:blipFill>
        <p:spPr>
          <a:xfrm>
            <a:off x="9733903" y="4676775"/>
            <a:ext cx="1624659" cy="1676400"/>
          </a:xfrm>
          <a:prstGeom prst="rect">
            <a:avLst/>
          </a:prstGeom>
        </p:spPr>
      </p:pic>
    </p:spTree>
    <p:extLst>
      <p:ext uri="{BB962C8B-B14F-4D97-AF65-F5344CB8AC3E}">
        <p14:creationId xmlns:p14="http://schemas.microsoft.com/office/powerpoint/2010/main" val="457832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82257"/>
            <a:ext cx="8052179" cy="1376364"/>
          </a:xfrm>
        </p:spPr>
        <p:txBody>
          <a:bodyPr/>
          <a:lstStyle/>
          <a:p>
            <a:r>
              <a:rPr lang="en-AU" dirty="0" smtClean="0"/>
              <a:t>How we will reduce/eliminate restrictive practices</a:t>
            </a:r>
            <a:endParaRPr lang="en-AU" dirty="0"/>
          </a:p>
        </p:txBody>
      </p:sp>
      <p:sp>
        <p:nvSpPr>
          <p:cNvPr id="3" name="Content Placeholder 2"/>
          <p:cNvSpPr>
            <a:spLocks noGrp="1"/>
          </p:cNvSpPr>
          <p:nvPr>
            <p:ph idx="1"/>
          </p:nvPr>
        </p:nvSpPr>
        <p:spPr>
          <a:xfrm>
            <a:off x="1993950" y="1803748"/>
            <a:ext cx="9099476" cy="4446740"/>
          </a:xfrm>
        </p:spPr>
        <p:txBody>
          <a:bodyPr>
            <a:normAutofit/>
          </a:bodyPr>
          <a:lstStyle/>
          <a:p>
            <a:pPr>
              <a:spcBef>
                <a:spcPts val="4200"/>
              </a:spcBef>
            </a:pPr>
            <a:r>
              <a:rPr lang="en-AU" sz="2400" b="0" dirty="0" smtClean="0"/>
              <a:t>Building </a:t>
            </a:r>
            <a:r>
              <a:rPr lang="en-AU" sz="2400" b="0" dirty="0"/>
              <a:t>the capacity of </a:t>
            </a:r>
            <a:r>
              <a:rPr lang="en-AU" sz="2400" b="0" dirty="0" smtClean="0"/>
              <a:t>Behaviour </a:t>
            </a:r>
            <a:r>
              <a:rPr lang="en-AU" sz="2400" b="0" dirty="0"/>
              <a:t>S</a:t>
            </a:r>
            <a:r>
              <a:rPr lang="en-AU" sz="2400" b="0" dirty="0" smtClean="0"/>
              <a:t>upport </a:t>
            </a:r>
            <a:r>
              <a:rPr lang="en-AU" sz="2400" b="0" dirty="0"/>
              <a:t>P</a:t>
            </a:r>
            <a:r>
              <a:rPr lang="en-AU" sz="2400" b="0" dirty="0" smtClean="0"/>
              <a:t>ractitioners</a:t>
            </a:r>
          </a:p>
          <a:p>
            <a:pPr>
              <a:spcBef>
                <a:spcPts val="4200"/>
              </a:spcBef>
            </a:pPr>
            <a:r>
              <a:rPr lang="en-AU" sz="2400" b="0" dirty="0" smtClean="0"/>
              <a:t>Developing </a:t>
            </a:r>
            <a:r>
              <a:rPr lang="en-AU" sz="2400" b="0" dirty="0"/>
              <a:t>policy and guidance </a:t>
            </a:r>
            <a:r>
              <a:rPr lang="en-AU" sz="2400" b="0" dirty="0" smtClean="0"/>
              <a:t>materials</a:t>
            </a:r>
          </a:p>
          <a:p>
            <a:pPr>
              <a:spcBef>
                <a:spcPts val="4200"/>
              </a:spcBef>
            </a:pPr>
            <a:r>
              <a:rPr lang="en-AU" sz="2400" b="0" dirty="0" smtClean="0"/>
              <a:t>Education</a:t>
            </a:r>
            <a:r>
              <a:rPr lang="en-AU" sz="2400" b="0" dirty="0"/>
              <a:t>, training and advice </a:t>
            </a:r>
            <a:r>
              <a:rPr lang="en-AU" sz="2400" b="0" dirty="0" smtClean="0"/>
              <a:t>to providers</a:t>
            </a:r>
          </a:p>
          <a:p>
            <a:pPr>
              <a:spcBef>
                <a:spcPts val="4200"/>
              </a:spcBef>
            </a:pPr>
            <a:r>
              <a:rPr lang="en-AU" sz="2400" b="0" dirty="0" smtClean="0"/>
              <a:t>Monitoring/analysing use of restrictive practices</a:t>
            </a:r>
          </a:p>
          <a:p>
            <a:pPr>
              <a:spcBef>
                <a:spcPts val="4200"/>
              </a:spcBef>
            </a:pPr>
            <a:r>
              <a:rPr lang="en-AU" sz="2400" b="0" dirty="0" smtClean="0"/>
              <a:t>Assisting states and territories in developing </a:t>
            </a:r>
            <a:r>
              <a:rPr lang="en-AU" sz="2400" b="0" dirty="0"/>
              <a:t>nationally consistent restrictive practice </a:t>
            </a:r>
            <a:r>
              <a:rPr lang="en-AU" sz="2400" b="0" dirty="0" smtClean="0"/>
              <a:t>definitions and principles for </a:t>
            </a:r>
            <a:r>
              <a:rPr lang="en-AU" sz="2400" b="0" dirty="0"/>
              <a:t>authorisation</a:t>
            </a:r>
            <a:r>
              <a:rPr lang="en-AU" sz="2400" b="0" dirty="0" smtClean="0"/>
              <a:t>.</a:t>
            </a:r>
            <a:endParaRPr lang="en-AU" sz="2400" b="0" dirty="0"/>
          </a:p>
        </p:txBody>
      </p:sp>
      <p:sp>
        <p:nvSpPr>
          <p:cNvPr id="4" name="Slide Number Placeholder 3"/>
          <p:cNvSpPr>
            <a:spLocks noGrp="1"/>
          </p:cNvSpPr>
          <p:nvPr>
            <p:ph type="sldNum" sz="quarter" idx="12"/>
          </p:nvPr>
        </p:nvSpPr>
        <p:spPr/>
        <p:txBody>
          <a:bodyPr/>
          <a:lstStyle/>
          <a:p>
            <a:r>
              <a:rPr lang="en-AU" dirty="0" smtClean="0"/>
              <a:t>6</a:t>
            </a:r>
            <a:endParaRPr lang="en-AU" dirty="0"/>
          </a:p>
        </p:txBody>
      </p:sp>
      <p:pic>
        <p:nvPicPr>
          <p:cNvPr id="5" name="Picture 4" title="eliminate Icon"/>
          <p:cNvPicPr>
            <a:picLocks noChangeAspect="1"/>
          </p:cNvPicPr>
          <p:nvPr/>
        </p:nvPicPr>
        <p:blipFill>
          <a:blip r:embed="rId3"/>
          <a:stretch>
            <a:fillRect/>
          </a:stretch>
        </p:blipFill>
        <p:spPr>
          <a:xfrm>
            <a:off x="1344591" y="1783423"/>
            <a:ext cx="409575" cy="392830"/>
          </a:xfrm>
          <a:prstGeom prst="rect">
            <a:avLst/>
          </a:prstGeom>
        </p:spPr>
      </p:pic>
      <p:pic>
        <p:nvPicPr>
          <p:cNvPr id="6" name="Picture 5" title="Eliminate icon"/>
          <p:cNvPicPr>
            <a:picLocks noChangeAspect="1"/>
          </p:cNvPicPr>
          <p:nvPr/>
        </p:nvPicPr>
        <p:blipFill>
          <a:blip r:embed="rId3"/>
          <a:stretch>
            <a:fillRect/>
          </a:stretch>
        </p:blipFill>
        <p:spPr>
          <a:xfrm>
            <a:off x="1344591" y="2668442"/>
            <a:ext cx="409575" cy="392830"/>
          </a:xfrm>
          <a:prstGeom prst="rect">
            <a:avLst/>
          </a:prstGeom>
        </p:spPr>
      </p:pic>
      <p:pic>
        <p:nvPicPr>
          <p:cNvPr id="12" name="Picture 11" title="Eliminate Icon"/>
          <p:cNvPicPr>
            <a:picLocks noChangeAspect="1"/>
          </p:cNvPicPr>
          <p:nvPr/>
        </p:nvPicPr>
        <p:blipFill>
          <a:blip r:embed="rId3"/>
          <a:stretch>
            <a:fillRect/>
          </a:stretch>
        </p:blipFill>
        <p:spPr>
          <a:xfrm>
            <a:off x="1344589" y="5378531"/>
            <a:ext cx="409575" cy="392830"/>
          </a:xfrm>
          <a:prstGeom prst="rect">
            <a:avLst/>
          </a:prstGeom>
        </p:spPr>
      </p:pic>
      <p:pic>
        <p:nvPicPr>
          <p:cNvPr id="13" name="Picture 12" title="Eliminate Icon"/>
          <p:cNvPicPr>
            <a:picLocks noChangeAspect="1"/>
          </p:cNvPicPr>
          <p:nvPr/>
        </p:nvPicPr>
        <p:blipFill>
          <a:blip r:embed="rId3"/>
          <a:stretch>
            <a:fillRect/>
          </a:stretch>
        </p:blipFill>
        <p:spPr>
          <a:xfrm>
            <a:off x="1344591" y="3580977"/>
            <a:ext cx="409575" cy="392830"/>
          </a:xfrm>
          <a:prstGeom prst="rect">
            <a:avLst/>
          </a:prstGeom>
        </p:spPr>
      </p:pic>
      <p:pic>
        <p:nvPicPr>
          <p:cNvPr id="14" name="Picture 13" title="Eliminate Icon"/>
          <p:cNvPicPr>
            <a:picLocks noChangeAspect="1"/>
          </p:cNvPicPr>
          <p:nvPr/>
        </p:nvPicPr>
        <p:blipFill>
          <a:blip r:embed="rId3"/>
          <a:stretch>
            <a:fillRect/>
          </a:stretch>
        </p:blipFill>
        <p:spPr>
          <a:xfrm>
            <a:off x="1344590" y="4493512"/>
            <a:ext cx="409575" cy="392830"/>
          </a:xfrm>
          <a:prstGeom prst="rect">
            <a:avLst/>
          </a:prstGeom>
        </p:spPr>
      </p:pic>
    </p:spTree>
    <p:extLst>
      <p:ext uri="{BB962C8B-B14F-4D97-AF65-F5344CB8AC3E}">
        <p14:creationId xmlns:p14="http://schemas.microsoft.com/office/powerpoint/2010/main" val="661452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a lady encouraging you  to register" title="Image of Registration"/>
          <p:cNvPicPr>
            <a:picLocks noChangeAspect="1"/>
          </p:cNvPicPr>
          <p:nvPr/>
        </p:nvPicPr>
        <p:blipFill>
          <a:blip r:embed="rId3"/>
          <a:stretch>
            <a:fillRect/>
          </a:stretch>
        </p:blipFill>
        <p:spPr>
          <a:xfrm>
            <a:off x="9707556" y="4577287"/>
            <a:ext cx="1857375" cy="1809750"/>
          </a:xfrm>
          <a:prstGeom prst="rect">
            <a:avLst/>
          </a:prstGeom>
        </p:spPr>
      </p:pic>
      <p:sp>
        <p:nvSpPr>
          <p:cNvPr id="2" name="Title 1"/>
          <p:cNvSpPr>
            <a:spLocks noGrp="1"/>
          </p:cNvSpPr>
          <p:nvPr>
            <p:ph type="title"/>
          </p:nvPr>
        </p:nvSpPr>
        <p:spPr/>
        <p:txBody>
          <a:bodyPr/>
          <a:lstStyle/>
          <a:p>
            <a:r>
              <a:rPr lang="en-AU" dirty="0" smtClean="0"/>
              <a:t>Behaviour Support Provider Requirements</a:t>
            </a:r>
            <a:endParaRPr lang="en-AU" dirty="0"/>
          </a:p>
        </p:txBody>
      </p:sp>
      <p:sp>
        <p:nvSpPr>
          <p:cNvPr id="3" name="Content Placeholder 2"/>
          <p:cNvSpPr>
            <a:spLocks noGrp="1"/>
          </p:cNvSpPr>
          <p:nvPr>
            <p:ph idx="1"/>
          </p:nvPr>
        </p:nvSpPr>
        <p:spPr>
          <a:xfrm>
            <a:off x="764275" y="1531270"/>
            <a:ext cx="10445063" cy="4378463"/>
          </a:xfrm>
        </p:spPr>
        <p:txBody>
          <a:bodyPr/>
          <a:lstStyle/>
          <a:p>
            <a:pPr marL="342900" indent="-342900">
              <a:spcBef>
                <a:spcPts val="3000"/>
              </a:spcBef>
              <a:buFont typeface="Arial" panose="020B0604020202020204" pitchFamily="34" charset="0"/>
              <a:buChar char="•"/>
            </a:pPr>
            <a:r>
              <a:rPr lang="en-AU" sz="2400" b="0" dirty="0" smtClean="0"/>
              <a:t>Providers must be </a:t>
            </a:r>
            <a:r>
              <a:rPr lang="en-AU" sz="2400" b="0" dirty="0"/>
              <a:t>r</a:t>
            </a:r>
            <a:r>
              <a:rPr lang="en-AU" sz="2400" b="0" dirty="0" smtClean="0"/>
              <a:t>egistered for specialist behaviour support (or be a registered sole trader)</a:t>
            </a:r>
          </a:p>
          <a:p>
            <a:pPr marL="342900" indent="-342900">
              <a:spcBef>
                <a:spcPts val="3000"/>
              </a:spcBef>
              <a:buFont typeface="Arial" panose="020B0604020202020204" pitchFamily="34" charset="0"/>
              <a:buChar char="•"/>
            </a:pPr>
            <a:r>
              <a:rPr lang="en-AU" sz="2400" b="0" dirty="0" smtClean="0"/>
              <a:t>Specialist </a:t>
            </a:r>
            <a:r>
              <a:rPr lang="en-AU" sz="2400" b="0" dirty="0"/>
              <a:t>B</a:t>
            </a:r>
            <a:r>
              <a:rPr lang="en-AU" sz="2400" b="0" dirty="0" smtClean="0"/>
              <a:t>ehaviour </a:t>
            </a:r>
            <a:r>
              <a:rPr lang="en-AU" sz="2400" b="0" dirty="0"/>
              <a:t>S</a:t>
            </a:r>
            <a:r>
              <a:rPr lang="en-AU" sz="2400" b="0" dirty="0" smtClean="0"/>
              <a:t>upport </a:t>
            </a:r>
            <a:r>
              <a:rPr lang="en-AU" sz="2400" b="0" dirty="0"/>
              <a:t>P</a:t>
            </a:r>
            <a:r>
              <a:rPr lang="en-AU" sz="2400" b="0" dirty="0" smtClean="0"/>
              <a:t>roviders </a:t>
            </a:r>
            <a:r>
              <a:rPr lang="en-AU" sz="2400" b="0" dirty="0"/>
              <a:t>must engage an NDIS </a:t>
            </a:r>
            <a:r>
              <a:rPr lang="en-AU" sz="2400" b="0" dirty="0" smtClean="0"/>
              <a:t>behaviour support practitioner to deliver services</a:t>
            </a:r>
          </a:p>
          <a:p>
            <a:pPr marL="342900" indent="-342900">
              <a:spcBef>
                <a:spcPts val="3000"/>
              </a:spcBef>
              <a:buFont typeface="Arial" panose="020B0604020202020204" pitchFamily="34" charset="0"/>
              <a:buChar char="•"/>
            </a:pPr>
            <a:r>
              <a:rPr lang="en-AU" sz="2400" b="0" dirty="0"/>
              <a:t>Practitioners must be considered suitable as an NDIS behaviour support practitioner to undertake assessments and develop behaviour support </a:t>
            </a:r>
            <a:r>
              <a:rPr lang="en-AU" sz="2400" b="0" dirty="0" smtClean="0"/>
              <a:t>plans</a:t>
            </a:r>
          </a:p>
          <a:p>
            <a:pPr marL="704850" lvl="2" indent="-342900">
              <a:buFont typeface="Symbol" panose="05050102010706020507" pitchFamily="18" charset="2"/>
              <a:buChar char="-"/>
            </a:pPr>
            <a:r>
              <a:rPr lang="en-AU" sz="2400" dirty="0"/>
              <a:t>Positive Behaviour Support Capability Framework</a:t>
            </a:r>
          </a:p>
          <a:p>
            <a:pPr marL="704850" lvl="2" indent="-342900">
              <a:buFont typeface="Symbol" panose="05050102010706020507" pitchFamily="18" charset="2"/>
              <a:buChar char="-"/>
            </a:pPr>
            <a:r>
              <a:rPr lang="en-AU" sz="2400" dirty="0" smtClean="0"/>
              <a:t>“provisional suitability”.</a:t>
            </a:r>
          </a:p>
          <a:p>
            <a:pPr marL="342900" indent="-342900">
              <a:buFont typeface="Arial" panose="020B0604020202020204" pitchFamily="34" charset="0"/>
              <a:buChar char="•"/>
            </a:pPr>
            <a:endParaRPr lang="en-AU" b="0" dirty="0" smtClean="0"/>
          </a:p>
          <a:p>
            <a:pPr marL="342900" indent="-342900">
              <a:buFont typeface="Arial" panose="020B0604020202020204" pitchFamily="34" charset="0"/>
              <a:buChar char="•"/>
            </a:pPr>
            <a:endParaRPr lang="en-AU" dirty="0"/>
          </a:p>
        </p:txBody>
      </p:sp>
      <p:sp>
        <p:nvSpPr>
          <p:cNvPr id="4" name="Slide Number Placeholder 3"/>
          <p:cNvSpPr>
            <a:spLocks noGrp="1"/>
          </p:cNvSpPr>
          <p:nvPr>
            <p:ph type="sldNum" sz="quarter" idx="12"/>
          </p:nvPr>
        </p:nvSpPr>
        <p:spPr>
          <a:xfrm>
            <a:off x="11043601" y="6356350"/>
            <a:ext cx="362274" cy="180000"/>
          </a:xfrm>
        </p:spPr>
        <p:txBody>
          <a:bodyPr/>
          <a:lstStyle/>
          <a:p>
            <a:r>
              <a:rPr lang="en-AU" dirty="0" smtClean="0"/>
              <a:t>7</a:t>
            </a:r>
            <a:endParaRPr lang="en-AU" dirty="0"/>
          </a:p>
        </p:txBody>
      </p:sp>
    </p:spTree>
    <p:extLst>
      <p:ext uri="{BB962C8B-B14F-4D97-AF65-F5344CB8AC3E}">
        <p14:creationId xmlns:p14="http://schemas.microsoft.com/office/powerpoint/2010/main" val="12259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34887" y="-1"/>
            <a:ext cx="8060635" cy="1376364"/>
          </a:xfrm>
        </p:spPr>
        <p:txBody>
          <a:bodyPr/>
          <a:lstStyle/>
          <a:p>
            <a:r>
              <a:rPr lang="en-US" dirty="0"/>
              <a:t>Positive Behaviour Support Capability Framework</a:t>
            </a:r>
            <a:endParaRPr lang="en-AU" dirty="0"/>
          </a:p>
        </p:txBody>
      </p:sp>
      <p:sp>
        <p:nvSpPr>
          <p:cNvPr id="4" name="Slide Number Placeholder 3"/>
          <p:cNvSpPr>
            <a:spLocks noGrp="1"/>
          </p:cNvSpPr>
          <p:nvPr>
            <p:ph type="sldNum" sz="quarter" idx="12"/>
          </p:nvPr>
        </p:nvSpPr>
        <p:spPr/>
        <p:txBody>
          <a:bodyPr/>
          <a:lstStyle/>
          <a:p>
            <a:r>
              <a:rPr lang="en-AU" dirty="0" smtClean="0"/>
              <a:t>8</a:t>
            </a:r>
            <a:endParaRPr lang="en-AU" dirty="0"/>
          </a:p>
        </p:txBody>
      </p:sp>
      <p:grpSp>
        <p:nvGrpSpPr>
          <p:cNvPr id="6" name="Group 5" descr="Diagram of Positive behaviour support capability framework" title="Diagram of Framework"/>
          <p:cNvGrpSpPr/>
          <p:nvPr/>
        </p:nvGrpSpPr>
        <p:grpSpPr>
          <a:xfrm>
            <a:off x="1162880" y="1664496"/>
            <a:ext cx="9346006" cy="4895846"/>
            <a:chOff x="0" y="0"/>
            <a:chExt cx="5038725" cy="3524250"/>
          </a:xfrm>
        </p:grpSpPr>
        <p:grpSp>
          <p:nvGrpSpPr>
            <p:cNvPr id="7" name="Group 6"/>
            <p:cNvGrpSpPr/>
            <p:nvPr/>
          </p:nvGrpSpPr>
          <p:grpSpPr>
            <a:xfrm>
              <a:off x="200025" y="123825"/>
              <a:ext cx="4552950" cy="3219450"/>
              <a:chOff x="0" y="0"/>
              <a:chExt cx="4552950" cy="3219450"/>
            </a:xfrm>
          </p:grpSpPr>
          <p:sp>
            <p:nvSpPr>
              <p:cNvPr id="9" name="Rectangle: Rounded Corners 14"/>
              <p:cNvSpPr/>
              <p:nvPr/>
            </p:nvSpPr>
            <p:spPr>
              <a:xfrm>
                <a:off x="1438275" y="0"/>
                <a:ext cx="1676400" cy="7905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Bef>
                    <a:spcPts val="1000"/>
                  </a:spcBef>
                  <a:spcAft>
                    <a:spcPts val="1000"/>
                  </a:spcAft>
                </a:pPr>
                <a:r>
                  <a:rPr lang="en-AU" sz="2400" dirty="0">
                    <a:solidFill>
                      <a:srgbClr val="000000"/>
                    </a:solidFill>
                    <a:effectLst/>
                    <a:ea typeface="Calibri" panose="020F0502020204030204" pitchFamily="34" charset="0"/>
                    <a:cs typeface="Times New Roman" panose="02020603050405020304" pitchFamily="18" charset="0"/>
                  </a:rPr>
                  <a:t>Core Practitioner</a:t>
                </a:r>
              </a:p>
            </p:txBody>
          </p:sp>
          <p:sp>
            <p:nvSpPr>
              <p:cNvPr id="10" name="Rectangle: Rounded Corners 16"/>
              <p:cNvSpPr/>
              <p:nvPr/>
            </p:nvSpPr>
            <p:spPr>
              <a:xfrm>
                <a:off x="1438275" y="1209675"/>
                <a:ext cx="1676400" cy="790575"/>
              </a:xfrm>
              <a:prstGeom prst="round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Bef>
                    <a:spcPts val="1000"/>
                  </a:spcBef>
                  <a:spcAft>
                    <a:spcPts val="1000"/>
                  </a:spcAft>
                </a:pPr>
                <a:r>
                  <a:rPr lang="en-AU" sz="2400" dirty="0">
                    <a:solidFill>
                      <a:srgbClr val="000000"/>
                    </a:solidFill>
                    <a:effectLst/>
                    <a:ea typeface="Calibri" panose="020F0502020204030204" pitchFamily="34" charset="0"/>
                    <a:cs typeface="Times New Roman" panose="02020603050405020304" pitchFamily="18" charset="0"/>
                  </a:rPr>
                  <a:t>Proficient Practitioner</a:t>
                </a:r>
              </a:p>
            </p:txBody>
          </p:sp>
          <p:sp>
            <p:nvSpPr>
              <p:cNvPr id="11" name="Rectangle: Rounded Corners 17"/>
              <p:cNvSpPr/>
              <p:nvPr/>
            </p:nvSpPr>
            <p:spPr>
              <a:xfrm>
                <a:off x="0" y="2419350"/>
                <a:ext cx="1676400" cy="790575"/>
              </a:xfrm>
              <a:prstGeom prst="roundRect">
                <a:avLst/>
              </a:prstGeom>
              <a:solidFill>
                <a:schemeClr val="accent1">
                  <a:lumMod val="75000"/>
                </a:schemeClr>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Bef>
                    <a:spcPts val="1000"/>
                  </a:spcBef>
                  <a:spcAft>
                    <a:spcPts val="1000"/>
                  </a:spcAft>
                </a:pPr>
                <a:r>
                  <a:rPr lang="en-AU" sz="2400" dirty="0">
                    <a:solidFill>
                      <a:srgbClr val="FFFFFF"/>
                    </a:solidFill>
                    <a:effectLst/>
                    <a:ea typeface="Calibri" panose="020F0502020204030204" pitchFamily="34" charset="0"/>
                    <a:cs typeface="Times New Roman" panose="02020603050405020304" pitchFamily="18" charset="0"/>
                  </a:rPr>
                  <a:t>Advanced Practitioner</a:t>
                </a:r>
                <a:endParaRPr lang="en-AU" sz="2400" dirty="0">
                  <a:solidFill>
                    <a:srgbClr val="000000"/>
                  </a:solidFill>
                  <a:effectLst/>
                  <a:ea typeface="Calibri" panose="020F0502020204030204" pitchFamily="34" charset="0"/>
                  <a:cs typeface="Times New Roman" panose="02020603050405020304" pitchFamily="18" charset="0"/>
                </a:endParaRPr>
              </a:p>
            </p:txBody>
          </p:sp>
          <p:sp>
            <p:nvSpPr>
              <p:cNvPr id="12" name="Rectangle: Rounded Corners 20"/>
              <p:cNvSpPr/>
              <p:nvPr/>
            </p:nvSpPr>
            <p:spPr>
              <a:xfrm>
                <a:off x="2876550" y="2428875"/>
                <a:ext cx="1676400" cy="7905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Bef>
                    <a:spcPts val="1000"/>
                  </a:spcBef>
                  <a:spcAft>
                    <a:spcPts val="1000"/>
                  </a:spcAft>
                </a:pPr>
                <a:r>
                  <a:rPr lang="en-AU" sz="2400" dirty="0">
                    <a:solidFill>
                      <a:srgbClr val="FFFFFF"/>
                    </a:solidFill>
                    <a:effectLst/>
                    <a:ea typeface="Calibri" panose="020F0502020204030204" pitchFamily="34" charset="0"/>
                    <a:cs typeface="Times New Roman" panose="02020603050405020304" pitchFamily="18" charset="0"/>
                  </a:rPr>
                  <a:t>Specialist Practitioner</a:t>
                </a:r>
                <a:endParaRPr lang="en-AU" sz="2400" dirty="0">
                  <a:solidFill>
                    <a:srgbClr val="000000"/>
                  </a:solidFill>
                  <a:effectLst/>
                  <a:ea typeface="Calibri" panose="020F0502020204030204" pitchFamily="34" charset="0"/>
                  <a:cs typeface="Times New Roman" panose="02020603050405020304" pitchFamily="18" charset="0"/>
                </a:endParaRPr>
              </a:p>
            </p:txBody>
          </p:sp>
          <p:sp>
            <p:nvSpPr>
              <p:cNvPr id="13" name="Arrow: Down 23"/>
              <p:cNvSpPr/>
              <p:nvPr/>
            </p:nvSpPr>
            <p:spPr>
              <a:xfrm>
                <a:off x="2133600" y="819150"/>
                <a:ext cx="304800" cy="304800"/>
              </a:xfrm>
              <a:prstGeom prst="down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4" name="Arrow: Down 24"/>
              <p:cNvSpPr/>
              <p:nvPr/>
            </p:nvSpPr>
            <p:spPr>
              <a:xfrm rot="2600367">
                <a:off x="1790700" y="2047875"/>
                <a:ext cx="232798" cy="533400"/>
              </a:xfrm>
              <a:prstGeom prst="down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5" name="Arrow: Down 26"/>
              <p:cNvSpPr/>
              <p:nvPr/>
            </p:nvSpPr>
            <p:spPr>
              <a:xfrm rot="18835687">
                <a:off x="2550795" y="2038350"/>
                <a:ext cx="232798" cy="533400"/>
              </a:xfrm>
              <a:prstGeom prst="down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8" name="Rectangle 7"/>
            <p:cNvSpPr/>
            <p:nvPr/>
          </p:nvSpPr>
          <p:spPr>
            <a:xfrm>
              <a:off x="0" y="0"/>
              <a:ext cx="5038725" cy="3524250"/>
            </a:xfrm>
            <a:prstGeom prst="rect">
              <a:avLst/>
            </a:prstGeom>
            <a:noFill/>
            <a:ln w="19050">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Tree>
    <p:extLst>
      <p:ext uri="{BB962C8B-B14F-4D97-AF65-F5344CB8AC3E}">
        <p14:creationId xmlns:p14="http://schemas.microsoft.com/office/powerpoint/2010/main" val="531409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Diagram displaying the framework for the PBS Capability Framework" title="Diagram of Principles and Values"/>
          <p:cNvSpPr/>
          <p:nvPr/>
        </p:nvSpPr>
        <p:spPr>
          <a:xfrm>
            <a:off x="0" y="0"/>
            <a:ext cx="7007087" cy="181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 name="Group 1" descr="Diagram of positive behaviour support capability framework" title="Diagram of Framework"/>
          <p:cNvGrpSpPr/>
          <p:nvPr/>
        </p:nvGrpSpPr>
        <p:grpSpPr>
          <a:xfrm>
            <a:off x="89744" y="180845"/>
            <a:ext cx="6607163" cy="6496310"/>
            <a:chOff x="89744" y="180845"/>
            <a:chExt cx="6607163" cy="6496310"/>
          </a:xfrm>
        </p:grpSpPr>
        <p:sp>
          <p:nvSpPr>
            <p:cNvPr id="3" name="Freeform 2" descr="Principles and Values Diagram including: CPD and Supervision, Reduce and Eliminate Restrictive Practice, Know it works, Implement, Planning, Functional Assessment and Interim Response" title="Principles and Values Diagram"/>
            <p:cNvSpPr/>
            <p:nvPr/>
          </p:nvSpPr>
          <p:spPr>
            <a:xfrm>
              <a:off x="1521055" y="1681364"/>
              <a:ext cx="3736375" cy="3736375"/>
            </a:xfrm>
            <a:custGeom>
              <a:avLst/>
              <a:gdLst>
                <a:gd name="connsiteX0" fmla="*/ 0 w 3736375"/>
                <a:gd name="connsiteY0" fmla="*/ 1868188 h 3736375"/>
                <a:gd name="connsiteX1" fmla="*/ 1868188 w 3736375"/>
                <a:gd name="connsiteY1" fmla="*/ 0 h 3736375"/>
                <a:gd name="connsiteX2" fmla="*/ 3736376 w 3736375"/>
                <a:gd name="connsiteY2" fmla="*/ 1868188 h 3736375"/>
                <a:gd name="connsiteX3" fmla="*/ 1868188 w 3736375"/>
                <a:gd name="connsiteY3" fmla="*/ 3736376 h 3736375"/>
                <a:gd name="connsiteX4" fmla="*/ 0 w 3736375"/>
                <a:gd name="connsiteY4" fmla="*/ 1868188 h 373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375" h="3736375">
                  <a:moveTo>
                    <a:pt x="0" y="1868188"/>
                  </a:moveTo>
                  <a:cubicBezTo>
                    <a:pt x="0" y="836416"/>
                    <a:pt x="836416" y="0"/>
                    <a:pt x="1868188" y="0"/>
                  </a:cubicBezTo>
                  <a:cubicBezTo>
                    <a:pt x="2899960" y="0"/>
                    <a:pt x="3736376" y="836416"/>
                    <a:pt x="3736376" y="1868188"/>
                  </a:cubicBezTo>
                  <a:cubicBezTo>
                    <a:pt x="3736376" y="2899960"/>
                    <a:pt x="2899960" y="3736376"/>
                    <a:pt x="1868188" y="3736376"/>
                  </a:cubicBezTo>
                  <a:cubicBezTo>
                    <a:pt x="836416" y="3736376"/>
                    <a:pt x="0" y="2899960"/>
                    <a:pt x="0" y="1868188"/>
                  </a:cubicBezTo>
                  <a:close/>
                </a:path>
              </a:pathLst>
            </a:custGeom>
            <a:solidFill>
              <a:schemeClr val="bg1">
                <a:lumMod val="50000"/>
                <a:alpha val="50000"/>
              </a:scheme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597979" tIns="597979" rIns="597979" bIns="597979" numCol="1" spcCol="1270" anchor="ctr" anchorCtr="0">
              <a:noAutofit/>
            </a:bodyPr>
            <a:lstStyle/>
            <a:p>
              <a:pPr lvl="0" algn="ctr" defTabSz="1778000">
                <a:lnSpc>
                  <a:spcPct val="90000"/>
                </a:lnSpc>
                <a:spcBef>
                  <a:spcPct val="0"/>
                </a:spcBef>
                <a:spcAft>
                  <a:spcPct val="35000"/>
                </a:spcAft>
              </a:pPr>
              <a:r>
                <a:rPr lang="en-AU" sz="4000" kern="1200" dirty="0"/>
                <a:t>Principles &amp; Values</a:t>
              </a:r>
            </a:p>
          </p:txBody>
        </p:sp>
        <p:sp>
          <p:nvSpPr>
            <p:cNvPr id="5" name="Freeform 4" descr="Principles and Values Diagram including: CPD and Supervision, Reduce and Eliminate Restrictive Practice, Know it works, Implement, Planning, Functional Assessment and Interim Response" title="Principles and Values Diagram"/>
            <p:cNvSpPr/>
            <p:nvPr/>
          </p:nvSpPr>
          <p:spPr>
            <a:xfrm>
              <a:off x="2455149" y="180845"/>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a:solidFill>
              <a:srgbClr val="7030A0">
                <a:alpha val="50000"/>
              </a:srgbClr>
            </a:solid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a:t>Interim Response</a:t>
              </a:r>
            </a:p>
          </p:txBody>
        </p:sp>
        <p:sp>
          <p:nvSpPr>
            <p:cNvPr id="7" name="Freeform 6" descr="Principles and Values Diagram including: CPD and Supervision, Reduce and Eliminate Restrictive Practice, Know it works, Implement, Planning, Functional Assessment and Interim Response" title="Principles and Values Diagram"/>
            <p:cNvSpPr/>
            <p:nvPr/>
          </p:nvSpPr>
          <p:spPr>
            <a:xfrm>
              <a:off x="4358605" y="1097501"/>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a:t>Functional</a:t>
              </a:r>
            </a:p>
            <a:p>
              <a:pPr lvl="0" algn="ctr" defTabSz="889000">
                <a:lnSpc>
                  <a:spcPct val="90000"/>
                </a:lnSpc>
                <a:spcBef>
                  <a:spcPct val="0"/>
                </a:spcBef>
                <a:spcAft>
                  <a:spcPct val="35000"/>
                </a:spcAft>
              </a:pPr>
              <a:r>
                <a:rPr lang="en-AU" sz="2000" kern="1200" dirty="0"/>
                <a:t>Assessment</a:t>
              </a:r>
            </a:p>
          </p:txBody>
        </p:sp>
        <p:sp>
          <p:nvSpPr>
            <p:cNvPr id="9" name="Freeform 8" descr="Principles and Values Diagram including: CPD and Supervision, Reduce and Eliminate Restrictive Practice, Know it works, Implement, Planning, Functional Assessment and Interim Response" title="Principles and Values Diagram"/>
            <p:cNvSpPr/>
            <p:nvPr/>
          </p:nvSpPr>
          <p:spPr>
            <a:xfrm>
              <a:off x="4828720" y="3157210"/>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a:t>Planning</a:t>
              </a:r>
            </a:p>
          </p:txBody>
        </p:sp>
        <p:sp>
          <p:nvSpPr>
            <p:cNvPr id="10" name="Freeform 9" descr="Principles and Values Diagram including: CPD and Supervision, Reduce and Eliminate Restrictive Practice, Know it works, Implement, Planning, Functional Assessment and Interim Response" title="Principles and Values Diagram"/>
            <p:cNvSpPr/>
            <p:nvPr/>
          </p:nvSpPr>
          <p:spPr>
            <a:xfrm>
              <a:off x="3511487" y="4808968"/>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smtClean="0"/>
                <a:t>Implement</a:t>
              </a:r>
              <a:endParaRPr lang="en-AU" sz="2000" kern="1200" dirty="0"/>
            </a:p>
          </p:txBody>
        </p:sp>
        <p:sp>
          <p:nvSpPr>
            <p:cNvPr id="12" name="Freeform 11" descr="Principles and Values Diagram including: CPD and Supervision, Reduce and Eliminate Restrictive Practice, Know it works, Implement, Planning, Functional Assessment and Interim Response" title="Principles and Values Diagram"/>
            <p:cNvSpPr/>
            <p:nvPr/>
          </p:nvSpPr>
          <p:spPr>
            <a:xfrm>
              <a:off x="1398810" y="4808968"/>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a:solidFill>
              <a:srgbClr val="00B0F0">
                <a:alpha val="50000"/>
              </a:srgb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a:t>Know it works</a:t>
              </a:r>
            </a:p>
          </p:txBody>
        </p:sp>
        <p:sp>
          <p:nvSpPr>
            <p:cNvPr id="13" name="Freeform 12" descr="Principles and Values Diagram including: CPD and Supervision, Reduce and Eliminate Restrictive Practice, Know it works, Implement, Planning, Functional Assessment and Interim Response" title="Principles and Values Diagram"/>
            <p:cNvSpPr/>
            <p:nvPr/>
          </p:nvSpPr>
          <p:spPr>
            <a:xfrm>
              <a:off x="89744" y="3147756"/>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a:solidFill>
              <a:schemeClr val="accent2">
                <a:alpha val="50000"/>
              </a:schemeClr>
            </a:solidFill>
            <a:ln>
              <a:solidFill>
                <a:schemeClr val="bg1"/>
              </a:solidFill>
              <a:prstDash val="solid"/>
            </a:ln>
          </p:spPr>
          <p:style>
            <a:lnRef idx="2">
              <a:scrgbClr r="0" g="0" b="0"/>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a:t>Reduce &amp; Eliminate Restrictive Practice</a:t>
              </a:r>
            </a:p>
          </p:txBody>
        </p:sp>
        <p:sp>
          <p:nvSpPr>
            <p:cNvPr id="14" name="Freeform 13" descr="Principles and Values Diagram including: CPD and Supervision, Reduce and Eliminate Restrictive Practice, Know it works, Implement, Planning, Functional Assessment and Interim Response" title="Principles and Values Diagram"/>
            <p:cNvSpPr/>
            <p:nvPr/>
          </p:nvSpPr>
          <p:spPr>
            <a:xfrm>
              <a:off x="551692" y="1097501"/>
              <a:ext cx="1868187" cy="1868187"/>
            </a:xfrm>
            <a:custGeom>
              <a:avLst/>
              <a:gdLst>
                <a:gd name="connsiteX0" fmla="*/ 0 w 1868187"/>
                <a:gd name="connsiteY0" fmla="*/ 934094 h 1868187"/>
                <a:gd name="connsiteX1" fmla="*/ 934094 w 1868187"/>
                <a:gd name="connsiteY1" fmla="*/ 0 h 1868187"/>
                <a:gd name="connsiteX2" fmla="*/ 1868188 w 1868187"/>
                <a:gd name="connsiteY2" fmla="*/ 934094 h 1868187"/>
                <a:gd name="connsiteX3" fmla="*/ 934094 w 1868187"/>
                <a:gd name="connsiteY3" fmla="*/ 1868188 h 1868187"/>
                <a:gd name="connsiteX4" fmla="*/ 0 w 1868187"/>
                <a:gd name="connsiteY4" fmla="*/ 934094 h 1868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187" h="1868187">
                  <a:moveTo>
                    <a:pt x="0" y="934094"/>
                  </a:moveTo>
                  <a:cubicBezTo>
                    <a:pt x="0" y="418208"/>
                    <a:pt x="418208" y="0"/>
                    <a:pt x="934094" y="0"/>
                  </a:cubicBezTo>
                  <a:cubicBezTo>
                    <a:pt x="1449980" y="0"/>
                    <a:pt x="1868188" y="418208"/>
                    <a:pt x="1868188" y="934094"/>
                  </a:cubicBezTo>
                  <a:cubicBezTo>
                    <a:pt x="1868188" y="1449980"/>
                    <a:pt x="1449980" y="1868188"/>
                    <a:pt x="934094" y="1868188"/>
                  </a:cubicBezTo>
                  <a:cubicBezTo>
                    <a:pt x="418208" y="1868188"/>
                    <a:pt x="0" y="1449980"/>
                    <a:pt x="0" y="934094"/>
                  </a:cubicBezTo>
                  <a:close/>
                </a:path>
              </a:pathLst>
            </a:custGeom>
            <a:solidFill>
              <a:srgbClr val="FB9FF4">
                <a:alpha val="49804"/>
              </a:srgb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298990" tIns="298990" rIns="298990" bIns="298990" numCol="1" spcCol="1270" anchor="ctr" anchorCtr="0">
              <a:noAutofit/>
            </a:bodyPr>
            <a:lstStyle/>
            <a:p>
              <a:pPr lvl="0" algn="ctr" defTabSz="889000">
                <a:lnSpc>
                  <a:spcPct val="90000"/>
                </a:lnSpc>
                <a:spcBef>
                  <a:spcPct val="0"/>
                </a:spcBef>
                <a:spcAft>
                  <a:spcPct val="35000"/>
                </a:spcAft>
              </a:pPr>
              <a:r>
                <a:rPr lang="en-AU" sz="2000" kern="1200" dirty="0"/>
                <a:t>CPD &amp; Supervision</a:t>
              </a:r>
            </a:p>
          </p:txBody>
        </p:sp>
      </p:grpSp>
      <p:sp>
        <p:nvSpPr>
          <p:cNvPr id="8" name="Content Placeholder 7" descr="Title - Assessment Resource Toolkit for the PBS Capability Framework" title="Assessment Resource Toolkit"/>
          <p:cNvSpPr>
            <a:spLocks noGrp="1"/>
          </p:cNvSpPr>
          <p:nvPr>
            <p:ph idx="1"/>
          </p:nvPr>
        </p:nvSpPr>
        <p:spPr>
          <a:xfrm>
            <a:off x="7086600" y="1470990"/>
            <a:ext cx="4631636" cy="5144872"/>
          </a:xfrm>
        </p:spPr>
        <p:txBody>
          <a:bodyPr>
            <a:normAutofit fontScale="92500"/>
          </a:bodyPr>
          <a:lstStyle/>
          <a:p>
            <a:pPr algn="ctr"/>
            <a:r>
              <a:rPr lang="en-AU" sz="2600" dirty="0" smtClean="0"/>
              <a:t>Assessment Resource Toolkit for the PBS Capability Framework</a:t>
            </a:r>
          </a:p>
          <a:p>
            <a:pPr>
              <a:lnSpc>
                <a:spcPts val="2000"/>
              </a:lnSpc>
              <a:spcBef>
                <a:spcPts val="2400"/>
              </a:spcBef>
            </a:pPr>
            <a:r>
              <a:rPr lang="en-AU" sz="2600" dirty="0" smtClean="0"/>
              <a:t>STEP 1</a:t>
            </a:r>
          </a:p>
          <a:p>
            <a:pPr marL="342900" indent="-342900">
              <a:lnSpc>
                <a:spcPts val="2400"/>
              </a:lnSpc>
              <a:spcBef>
                <a:spcPts val="600"/>
              </a:spcBef>
              <a:buFont typeface="Arial" panose="020B0604020202020204" pitchFamily="34" charset="0"/>
              <a:buChar char="•"/>
            </a:pPr>
            <a:r>
              <a:rPr lang="en-AU" sz="2600" b="0" dirty="0" smtClean="0"/>
              <a:t>Practitioner self-assessment</a:t>
            </a:r>
          </a:p>
          <a:p>
            <a:pPr marL="342900" indent="-342900">
              <a:lnSpc>
                <a:spcPts val="2400"/>
              </a:lnSpc>
              <a:spcBef>
                <a:spcPts val="600"/>
              </a:spcBef>
              <a:buFont typeface="Arial" panose="020B0604020202020204" pitchFamily="34" charset="0"/>
              <a:buChar char="•"/>
            </a:pPr>
            <a:r>
              <a:rPr lang="en-AU" sz="2600" b="0" dirty="0" smtClean="0"/>
              <a:t>Supervisor or provider validation</a:t>
            </a:r>
          </a:p>
          <a:p>
            <a:pPr>
              <a:lnSpc>
                <a:spcPts val="2000"/>
              </a:lnSpc>
              <a:spcBef>
                <a:spcPts val="3000"/>
              </a:spcBef>
            </a:pPr>
            <a:r>
              <a:rPr lang="en-AU" sz="2600" dirty="0" smtClean="0"/>
              <a:t>STEP 2</a:t>
            </a:r>
          </a:p>
          <a:p>
            <a:pPr>
              <a:lnSpc>
                <a:spcPts val="2400"/>
              </a:lnSpc>
              <a:spcBef>
                <a:spcPts val="600"/>
              </a:spcBef>
            </a:pPr>
            <a:r>
              <a:rPr lang="en-AU" sz="2600" b="0" dirty="0" smtClean="0"/>
              <a:t>Practitioner and supervisor evidence</a:t>
            </a:r>
          </a:p>
          <a:p>
            <a:pPr>
              <a:lnSpc>
                <a:spcPts val="2400"/>
              </a:lnSpc>
              <a:spcBef>
                <a:spcPts val="3000"/>
              </a:spcBef>
            </a:pPr>
            <a:r>
              <a:rPr lang="en-AU" sz="2600" dirty="0" smtClean="0"/>
              <a:t>STEP 3</a:t>
            </a:r>
          </a:p>
          <a:p>
            <a:pPr>
              <a:lnSpc>
                <a:spcPts val="2400"/>
              </a:lnSpc>
              <a:spcBef>
                <a:spcPts val="600"/>
              </a:spcBef>
            </a:pPr>
            <a:r>
              <a:rPr lang="en-AU" sz="2600" b="0" dirty="0" smtClean="0"/>
              <a:t>NDIS Commission </a:t>
            </a:r>
          </a:p>
          <a:p>
            <a:pPr marL="457200" indent="-457200">
              <a:lnSpc>
                <a:spcPts val="2400"/>
              </a:lnSpc>
              <a:spcBef>
                <a:spcPts val="600"/>
              </a:spcBef>
              <a:buFont typeface="Arial" panose="020B0604020202020204" pitchFamily="34" charset="0"/>
              <a:buChar char="•"/>
            </a:pPr>
            <a:r>
              <a:rPr lang="en-AU" sz="2600" b="0" dirty="0" smtClean="0"/>
              <a:t>Verifies evidence</a:t>
            </a:r>
          </a:p>
          <a:p>
            <a:pPr marL="457200" indent="-457200">
              <a:lnSpc>
                <a:spcPts val="2400"/>
              </a:lnSpc>
              <a:spcBef>
                <a:spcPts val="600"/>
              </a:spcBef>
              <a:buFont typeface="Arial" panose="020B0604020202020204" pitchFamily="34" charset="0"/>
              <a:buChar char="•"/>
            </a:pPr>
            <a:r>
              <a:rPr lang="en-AU" sz="2600" b="0" dirty="0" smtClean="0"/>
              <a:t>Determines suitability</a:t>
            </a:r>
          </a:p>
        </p:txBody>
      </p:sp>
      <p:sp>
        <p:nvSpPr>
          <p:cNvPr id="4" name="Slide Number Placeholder 3"/>
          <p:cNvSpPr>
            <a:spLocks noGrp="1"/>
          </p:cNvSpPr>
          <p:nvPr>
            <p:ph type="sldNum" sz="quarter" idx="12"/>
          </p:nvPr>
        </p:nvSpPr>
        <p:spPr/>
        <p:txBody>
          <a:bodyPr/>
          <a:lstStyle/>
          <a:p>
            <a:r>
              <a:rPr lang="en-AU" dirty="0" smtClean="0"/>
              <a:t>9</a:t>
            </a:r>
            <a:endParaRPr lang="en-AU" dirty="0"/>
          </a:p>
        </p:txBody>
      </p:sp>
    </p:spTree>
    <p:extLst>
      <p:ext uri="{BB962C8B-B14F-4D97-AF65-F5344CB8AC3E}">
        <p14:creationId xmlns:p14="http://schemas.microsoft.com/office/powerpoint/2010/main" val="2624955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Developing a Behaviour Support Plan</a:t>
            </a:r>
            <a:endParaRPr lang="en-AU" dirty="0"/>
          </a:p>
        </p:txBody>
      </p:sp>
      <p:sp>
        <p:nvSpPr>
          <p:cNvPr id="3" name="Content Placeholder 2"/>
          <p:cNvSpPr>
            <a:spLocks noGrp="1"/>
          </p:cNvSpPr>
          <p:nvPr>
            <p:ph idx="1"/>
          </p:nvPr>
        </p:nvSpPr>
        <p:spPr>
          <a:xfrm>
            <a:off x="701458" y="1778696"/>
            <a:ext cx="10546915" cy="4757654"/>
          </a:xfrm>
        </p:spPr>
        <p:txBody>
          <a:bodyPr>
            <a:normAutofit/>
          </a:bodyPr>
          <a:lstStyle/>
          <a:p>
            <a:pPr>
              <a:spcBef>
                <a:spcPts val="1200"/>
              </a:spcBef>
            </a:pPr>
            <a:r>
              <a:rPr lang="en-AU" sz="2400" dirty="0">
                <a:solidFill>
                  <a:schemeClr val="tx2"/>
                </a:solidFill>
              </a:rPr>
              <a:t>For plans written after 1 July </a:t>
            </a:r>
            <a:r>
              <a:rPr lang="en-AU" sz="2400" dirty="0" smtClean="0">
                <a:solidFill>
                  <a:schemeClr val="tx2"/>
                </a:solidFill>
              </a:rPr>
              <a:t>2019 that include regulated restrictive practices, </a:t>
            </a:r>
            <a:br>
              <a:rPr lang="en-AU" sz="2400" dirty="0" smtClean="0">
                <a:solidFill>
                  <a:schemeClr val="tx2"/>
                </a:solidFill>
              </a:rPr>
            </a:br>
            <a:r>
              <a:rPr lang="en-AU" sz="2400" dirty="0" smtClean="0">
                <a:solidFill>
                  <a:schemeClr val="tx2"/>
                </a:solidFill>
              </a:rPr>
              <a:t>the NDIS behaviour support practitioner must </a:t>
            </a:r>
            <a:r>
              <a:rPr lang="en-AU" sz="2400" dirty="0">
                <a:solidFill>
                  <a:schemeClr val="tx2"/>
                </a:solidFill>
              </a:rPr>
              <a:t>develop</a:t>
            </a:r>
            <a:r>
              <a:rPr lang="en-AU" sz="2400" dirty="0" smtClean="0">
                <a:solidFill>
                  <a:schemeClr val="tx2"/>
                </a:solidFill>
              </a:rPr>
              <a:t>:</a:t>
            </a:r>
            <a:endParaRPr lang="en-AU" sz="2400" dirty="0">
              <a:solidFill>
                <a:schemeClr val="tx2"/>
              </a:solidFill>
            </a:endParaRPr>
          </a:p>
          <a:p>
            <a:pPr marL="704850" lvl="2" indent="-342900">
              <a:spcBef>
                <a:spcPts val="2400"/>
              </a:spcBef>
              <a:buClr>
                <a:schemeClr val="tx2"/>
              </a:buClr>
              <a:buFont typeface="Wingdings" panose="05000000000000000000" pitchFamily="2" charset="2"/>
              <a:buChar char=""/>
            </a:pPr>
            <a:r>
              <a:rPr lang="en-AU" sz="2400" b="0" dirty="0"/>
              <a:t>An interim Behaviour Support Plan within 1 month</a:t>
            </a:r>
          </a:p>
          <a:p>
            <a:pPr marL="704850" lvl="2" indent="-342900">
              <a:spcBef>
                <a:spcPts val="2400"/>
              </a:spcBef>
              <a:buClr>
                <a:schemeClr val="tx2"/>
              </a:buClr>
              <a:buFont typeface="Wingdings" panose="05000000000000000000" pitchFamily="2" charset="2"/>
              <a:buChar char=""/>
            </a:pPr>
            <a:r>
              <a:rPr lang="en-AU" sz="2400" b="0" dirty="0"/>
              <a:t>A comprehensive Behaviour Support Plan within 6 </a:t>
            </a:r>
            <a:r>
              <a:rPr lang="en-AU" sz="2400" b="0" dirty="0" smtClean="0"/>
              <a:t>months, </a:t>
            </a:r>
            <a:br>
              <a:rPr lang="en-AU" sz="2400" b="0" dirty="0" smtClean="0"/>
            </a:br>
            <a:r>
              <a:rPr lang="en-AU" sz="2400" b="0" dirty="0" smtClean="0"/>
              <a:t>including a functional </a:t>
            </a:r>
            <a:r>
              <a:rPr lang="en-AU" sz="2400" b="0" dirty="0"/>
              <a:t>behaviour assessment </a:t>
            </a:r>
          </a:p>
          <a:p>
            <a:pPr marL="342900" lvl="0" indent="-342900">
              <a:spcBef>
                <a:spcPts val="3600"/>
              </a:spcBef>
              <a:buFont typeface="Arial" panose="020B0604020202020204" pitchFamily="34" charset="0"/>
              <a:buChar char="•"/>
            </a:pPr>
            <a:r>
              <a:rPr lang="en-AU" sz="2400" b="0" dirty="0" smtClean="0"/>
              <a:t>Authorisation must be obtained using existing state or territory legislation</a:t>
            </a:r>
          </a:p>
          <a:p>
            <a:pPr marL="342900" lvl="0" indent="-342900">
              <a:spcBef>
                <a:spcPts val="2400"/>
              </a:spcBef>
              <a:buFont typeface="Arial" panose="020B0604020202020204" pitchFamily="34" charset="0"/>
              <a:buChar char="•"/>
            </a:pPr>
            <a:r>
              <a:rPr lang="en-AU" sz="2400" b="0" dirty="0" smtClean="0"/>
              <a:t>Interim and comprehensive behaviour support plans </a:t>
            </a:r>
            <a:r>
              <a:rPr lang="en-AU" sz="2400" b="0" dirty="0"/>
              <a:t>must be </a:t>
            </a:r>
            <a:r>
              <a:rPr lang="en-AU" sz="2400" b="0" dirty="0" smtClean="0"/>
              <a:t/>
            </a:r>
            <a:br>
              <a:rPr lang="en-AU" sz="2400" b="0" dirty="0" smtClean="0"/>
            </a:br>
            <a:r>
              <a:rPr lang="en-AU" sz="2400" b="0" dirty="0" smtClean="0"/>
              <a:t>lodged </a:t>
            </a:r>
            <a:r>
              <a:rPr lang="en-AU" sz="2400" b="0" dirty="0"/>
              <a:t>with the NDIS </a:t>
            </a:r>
            <a:r>
              <a:rPr lang="en-AU" sz="2400" b="0" dirty="0" smtClean="0"/>
              <a:t>Commission.</a:t>
            </a:r>
            <a:endParaRPr lang="en-AU" sz="2400" b="0" dirty="0"/>
          </a:p>
        </p:txBody>
      </p:sp>
      <p:sp>
        <p:nvSpPr>
          <p:cNvPr id="4" name="Slide Number Placeholder 3"/>
          <p:cNvSpPr>
            <a:spLocks noGrp="1"/>
          </p:cNvSpPr>
          <p:nvPr>
            <p:ph type="sldNum" sz="quarter" idx="12"/>
          </p:nvPr>
        </p:nvSpPr>
        <p:spPr/>
        <p:txBody>
          <a:bodyPr/>
          <a:lstStyle/>
          <a:p>
            <a:r>
              <a:rPr lang="en-AU" dirty="0" smtClean="0"/>
              <a:t>10</a:t>
            </a:r>
            <a:endParaRPr lang="en-AU" dirty="0"/>
          </a:p>
        </p:txBody>
      </p:sp>
      <p:pic>
        <p:nvPicPr>
          <p:cNvPr id="6" name="Picture 5" descr="Image representing how to develop a behaviour support plan" title="Image of Behaviour Support Plan"/>
          <p:cNvPicPr>
            <a:picLocks noChangeAspect="1"/>
          </p:cNvPicPr>
          <p:nvPr/>
        </p:nvPicPr>
        <p:blipFill>
          <a:blip r:embed="rId3"/>
          <a:stretch>
            <a:fillRect/>
          </a:stretch>
        </p:blipFill>
        <p:spPr>
          <a:xfrm>
            <a:off x="9344314" y="2426984"/>
            <a:ext cx="1330340" cy="1571408"/>
          </a:xfrm>
          <a:prstGeom prst="rect">
            <a:avLst/>
          </a:prstGeom>
        </p:spPr>
      </p:pic>
    </p:spTree>
    <p:extLst>
      <p:ext uri="{BB962C8B-B14F-4D97-AF65-F5344CB8AC3E}">
        <p14:creationId xmlns:p14="http://schemas.microsoft.com/office/powerpoint/2010/main" val="356462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5" y="-1"/>
            <a:ext cx="8230151" cy="1376364"/>
          </a:xfrm>
        </p:spPr>
        <p:txBody>
          <a:bodyPr/>
          <a:lstStyle/>
          <a:p>
            <a:r>
              <a:rPr lang="en-AU" dirty="0" smtClean="0"/>
              <a:t>Implementing Provider Requirements</a:t>
            </a:r>
            <a:endParaRPr lang="en-AU" dirty="0"/>
          </a:p>
        </p:txBody>
      </p:sp>
      <p:sp>
        <p:nvSpPr>
          <p:cNvPr id="3" name="Content Placeholder 2"/>
          <p:cNvSpPr>
            <a:spLocks noGrp="1"/>
          </p:cNvSpPr>
          <p:nvPr>
            <p:ph idx="1"/>
          </p:nvPr>
        </p:nvSpPr>
        <p:spPr>
          <a:xfrm>
            <a:off x="572655" y="1569287"/>
            <a:ext cx="11264849" cy="4787063"/>
          </a:xfrm>
        </p:spPr>
        <p:txBody>
          <a:bodyPr>
            <a:noAutofit/>
          </a:bodyPr>
          <a:lstStyle/>
          <a:p>
            <a:pPr marL="0" lvl="2" indent="0">
              <a:lnSpc>
                <a:spcPts val="2400"/>
              </a:lnSpc>
              <a:spcBef>
                <a:spcPts val="3600"/>
              </a:spcBef>
              <a:buNone/>
            </a:pPr>
            <a:r>
              <a:rPr lang="en-AU" sz="2400" b="1" dirty="0" smtClean="0">
                <a:solidFill>
                  <a:schemeClr val="tx2"/>
                </a:solidFill>
              </a:rPr>
              <a:t>Providers must:</a:t>
            </a:r>
          </a:p>
          <a:p>
            <a:pPr lvl="2">
              <a:lnSpc>
                <a:spcPts val="2400"/>
              </a:lnSpc>
              <a:spcBef>
                <a:spcPts val="2200"/>
              </a:spcBef>
            </a:pPr>
            <a:r>
              <a:rPr lang="en-AU" sz="2400" dirty="0" smtClean="0"/>
              <a:t>Keep </a:t>
            </a:r>
            <a:r>
              <a:rPr lang="en-AU" sz="2400" dirty="0"/>
              <a:t>records on the use of restrictive </a:t>
            </a:r>
            <a:r>
              <a:rPr lang="en-AU" sz="2400" dirty="0" smtClean="0"/>
              <a:t>practices</a:t>
            </a:r>
          </a:p>
          <a:p>
            <a:pPr lvl="2">
              <a:lnSpc>
                <a:spcPts val="2400"/>
              </a:lnSpc>
              <a:spcBef>
                <a:spcPts val="2200"/>
              </a:spcBef>
            </a:pPr>
            <a:r>
              <a:rPr lang="en-AU" sz="2400" dirty="0" smtClean="0"/>
              <a:t>Report monthly to the NDIS Commission </a:t>
            </a:r>
            <a:r>
              <a:rPr lang="en-AU" sz="2400" dirty="0"/>
              <a:t>on the use of regulated restrictive </a:t>
            </a:r>
            <a:r>
              <a:rPr lang="en-AU" sz="2400" dirty="0" smtClean="0"/>
              <a:t>practices</a:t>
            </a:r>
          </a:p>
          <a:p>
            <a:pPr lvl="2">
              <a:lnSpc>
                <a:spcPts val="2400"/>
              </a:lnSpc>
              <a:spcBef>
                <a:spcPts val="2200"/>
              </a:spcBef>
            </a:pPr>
            <a:r>
              <a:rPr lang="en-AU" sz="2400" dirty="0" smtClean="0"/>
              <a:t>Obtain authorisation </a:t>
            </a:r>
            <a:r>
              <a:rPr lang="en-AU" sz="2400" dirty="0"/>
              <a:t>using existing state or territory legislation</a:t>
            </a:r>
            <a:r>
              <a:rPr lang="en-AU" sz="2400" dirty="0" smtClean="0"/>
              <a:t> </a:t>
            </a:r>
          </a:p>
          <a:p>
            <a:pPr lvl="2">
              <a:lnSpc>
                <a:spcPts val="2400"/>
              </a:lnSpc>
              <a:spcBef>
                <a:spcPts val="2200"/>
              </a:spcBef>
            </a:pPr>
            <a:r>
              <a:rPr lang="en-AU" sz="2400" dirty="0" smtClean="0"/>
              <a:t>Comply with reportable incident requirements if using unauthorised restrictive practices</a:t>
            </a:r>
          </a:p>
          <a:p>
            <a:pPr lvl="2">
              <a:lnSpc>
                <a:spcPts val="2400"/>
              </a:lnSpc>
              <a:spcBef>
                <a:spcPts val="2200"/>
              </a:spcBef>
            </a:pPr>
            <a:r>
              <a:rPr lang="en-AU" sz="2400" dirty="0" smtClean="0"/>
              <a:t>Engage an NDIS behaviour support practitioner to develop behaviour support plans</a:t>
            </a:r>
          </a:p>
          <a:p>
            <a:pPr lvl="2">
              <a:lnSpc>
                <a:spcPts val="2400"/>
              </a:lnSpc>
              <a:spcBef>
                <a:spcPts val="2200"/>
              </a:spcBef>
            </a:pPr>
            <a:r>
              <a:rPr lang="en-AU" sz="2400" dirty="0" smtClean="0"/>
              <a:t>Work </a:t>
            </a:r>
            <a:r>
              <a:rPr lang="en-AU" sz="2400" dirty="0"/>
              <a:t>with </a:t>
            </a:r>
            <a:r>
              <a:rPr lang="en-AU" sz="2400" dirty="0" smtClean="0"/>
              <a:t>a NDIS Behaviour </a:t>
            </a:r>
            <a:r>
              <a:rPr lang="en-AU" sz="2400" dirty="0"/>
              <a:t>S</a:t>
            </a:r>
            <a:r>
              <a:rPr lang="en-AU" sz="2400" dirty="0" smtClean="0"/>
              <a:t>upport practitioner </a:t>
            </a:r>
            <a:r>
              <a:rPr lang="en-AU" sz="2400" dirty="0"/>
              <a:t>to </a:t>
            </a:r>
            <a:r>
              <a:rPr lang="en-AU" sz="2400" dirty="0" smtClean="0"/>
              <a:t>implement positive behaviour support strategies and monitor </a:t>
            </a:r>
            <a:r>
              <a:rPr lang="en-AU" sz="2400" dirty="0"/>
              <a:t>outcomes for the person with </a:t>
            </a:r>
            <a:r>
              <a:rPr lang="en-AU" sz="2400" dirty="0" smtClean="0"/>
              <a:t>disability</a:t>
            </a:r>
            <a:endParaRPr lang="en-AU" sz="2400" dirty="0"/>
          </a:p>
          <a:p>
            <a:pPr lvl="2">
              <a:lnSpc>
                <a:spcPts val="2400"/>
              </a:lnSpc>
              <a:spcBef>
                <a:spcPts val="2200"/>
              </a:spcBef>
            </a:pPr>
            <a:r>
              <a:rPr lang="en-AU" sz="2400" dirty="0"/>
              <a:t>Support staff to receive appropriate </a:t>
            </a:r>
            <a:r>
              <a:rPr lang="en-AU" sz="2400" dirty="0" smtClean="0"/>
              <a:t>training.</a:t>
            </a:r>
            <a:endParaRPr lang="en-AU" sz="2400" dirty="0"/>
          </a:p>
          <a:p>
            <a:pPr lvl="2">
              <a:lnSpc>
                <a:spcPts val="2400"/>
              </a:lnSpc>
              <a:spcBef>
                <a:spcPts val="2400"/>
              </a:spcBef>
            </a:pPr>
            <a:endParaRPr lang="en-AU" sz="2400" dirty="0" smtClean="0"/>
          </a:p>
          <a:p>
            <a:pPr marL="0" lvl="2" indent="0">
              <a:spcBef>
                <a:spcPts val="2400"/>
              </a:spcBef>
              <a:buNone/>
            </a:pPr>
            <a:endParaRPr lang="en-AU" sz="2400" dirty="0"/>
          </a:p>
        </p:txBody>
      </p:sp>
      <p:sp>
        <p:nvSpPr>
          <p:cNvPr id="4" name="Slide Number Placeholder 3"/>
          <p:cNvSpPr>
            <a:spLocks noGrp="1"/>
          </p:cNvSpPr>
          <p:nvPr>
            <p:ph type="sldNum" sz="quarter" idx="12"/>
          </p:nvPr>
        </p:nvSpPr>
        <p:spPr/>
        <p:txBody>
          <a:bodyPr/>
          <a:lstStyle/>
          <a:p>
            <a:r>
              <a:rPr lang="en-AU" dirty="0" smtClean="0"/>
              <a:t>11</a:t>
            </a:r>
            <a:endParaRPr lang="en-AU" dirty="0"/>
          </a:p>
        </p:txBody>
      </p:sp>
    </p:spTree>
    <p:extLst>
      <p:ext uri="{BB962C8B-B14F-4D97-AF65-F5344CB8AC3E}">
        <p14:creationId xmlns:p14="http://schemas.microsoft.com/office/powerpoint/2010/main" val="403436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Code of conduct</a:t>
            </a:r>
            <a:endParaRPr lang="en-AU" dirty="0"/>
          </a:p>
        </p:txBody>
      </p:sp>
      <p:pic>
        <p:nvPicPr>
          <p:cNvPr id="4" name="Content Placeholder 3" descr="An image explaining that providers are expected to support workers to understand and apply the code of conduct in their organisation." title="Image of NDIS Code of Conduct"/>
          <p:cNvPicPr>
            <a:picLocks noGrp="1" noChangeAspect="1"/>
          </p:cNvPicPr>
          <p:nvPr>
            <p:ph idx="1"/>
          </p:nvPr>
        </p:nvPicPr>
        <p:blipFill>
          <a:blip r:embed="rId3"/>
          <a:stretch>
            <a:fillRect/>
          </a:stretch>
        </p:blipFill>
        <p:spPr>
          <a:xfrm>
            <a:off x="689001" y="1756611"/>
            <a:ext cx="10718440" cy="3959518"/>
          </a:xfrm>
          <a:prstGeom prst="rect">
            <a:avLst/>
          </a:prstGeom>
        </p:spPr>
      </p:pic>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a:t>
            </a:fld>
            <a:endParaRPr lang="en-AU" dirty="0"/>
          </a:p>
        </p:txBody>
      </p:sp>
    </p:spTree>
    <p:extLst>
      <p:ext uri="{BB962C8B-B14F-4D97-AF65-F5344CB8AC3E}">
        <p14:creationId xmlns:p14="http://schemas.microsoft.com/office/powerpoint/2010/main" val="3462900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0886C-1CE6-4193-AE40-C14BD6D0B8BE}"/>
              </a:ext>
            </a:extLst>
          </p:cNvPr>
          <p:cNvSpPr>
            <a:spLocks noGrp="1"/>
          </p:cNvSpPr>
          <p:nvPr>
            <p:ph type="title"/>
          </p:nvPr>
        </p:nvSpPr>
        <p:spPr/>
        <p:txBody>
          <a:bodyPr/>
          <a:lstStyle/>
          <a:p>
            <a:r>
              <a:rPr lang="en-AU" dirty="0" smtClean="0"/>
              <a:t>Further Information</a:t>
            </a:r>
            <a:endParaRPr lang="en-AU" dirty="0"/>
          </a:p>
        </p:txBody>
      </p:sp>
      <p:sp>
        <p:nvSpPr>
          <p:cNvPr id="5" name="Content Placeholder 4" descr="Visit the website www.ndiscommision.gov.au or contact 1800 035 544 or follow us on linkedin and facebook" title="More information">
            <a:extLst>
              <a:ext uri="{FF2B5EF4-FFF2-40B4-BE49-F238E27FC236}">
                <a16:creationId xmlns:a16="http://schemas.microsoft.com/office/drawing/2014/main" id="{9ED222FA-AE38-4CCB-BB5D-92A6DEF34384}"/>
              </a:ext>
            </a:extLst>
          </p:cNvPr>
          <p:cNvSpPr>
            <a:spLocks noGrp="1"/>
          </p:cNvSpPr>
          <p:nvPr>
            <p:ph idx="1"/>
          </p:nvPr>
        </p:nvSpPr>
        <p:spPr>
          <a:xfrm>
            <a:off x="1776883" y="1552348"/>
            <a:ext cx="4034295" cy="4804001"/>
          </a:xfrm>
        </p:spPr>
        <p:txBody>
          <a:bodyPr>
            <a:normAutofit/>
          </a:bodyPr>
          <a:lstStyle/>
          <a:p>
            <a:endParaRPr lang="en-AU" dirty="0" smtClean="0"/>
          </a:p>
          <a:p>
            <a:r>
              <a:rPr lang="en-AU" dirty="0" smtClean="0"/>
              <a:t>For </a:t>
            </a:r>
            <a:r>
              <a:rPr lang="en-AU" dirty="0"/>
              <a:t>more information visit</a:t>
            </a:r>
            <a:r>
              <a:rPr lang="en-AU" dirty="0" smtClean="0"/>
              <a:t>:</a:t>
            </a:r>
          </a:p>
          <a:p>
            <a:r>
              <a:rPr lang="en-AU" dirty="0" smtClean="0">
                <a:hlinkClick r:id="rId3"/>
              </a:rPr>
              <a:t>www.ndiscommission.gov.au</a:t>
            </a:r>
            <a:endParaRPr lang="en-AU" dirty="0" smtClean="0"/>
          </a:p>
          <a:p>
            <a:endParaRPr lang="en-AU" dirty="0" smtClean="0"/>
          </a:p>
          <a:p>
            <a:endParaRPr lang="en-AU" dirty="0" smtClean="0"/>
          </a:p>
          <a:p>
            <a:r>
              <a:rPr lang="en-AU" dirty="0" smtClean="0"/>
              <a:t>Or contact: 1800 035 544</a:t>
            </a:r>
          </a:p>
          <a:p>
            <a:r>
              <a:rPr lang="en-AU" sz="2000" b="0" i="1" dirty="0"/>
              <a:t>This is a free call from </a:t>
            </a:r>
            <a:r>
              <a:rPr lang="en-AU" sz="2000" b="0" i="1" dirty="0" smtClean="0"/>
              <a:t>landlines</a:t>
            </a:r>
          </a:p>
          <a:p>
            <a:endParaRPr lang="en-AU" sz="1000" b="0" i="1" dirty="0"/>
          </a:p>
          <a:p>
            <a:r>
              <a:rPr lang="en-AU" sz="2400" dirty="0" smtClean="0"/>
              <a:t>Follow us on LinkedIn and Facebook</a:t>
            </a:r>
            <a:endParaRPr lang="en-AU" sz="2400" dirty="0"/>
          </a:p>
          <a:p>
            <a:endParaRPr lang="en-AU" dirty="0"/>
          </a:p>
        </p:txBody>
      </p:sp>
      <p:sp>
        <p:nvSpPr>
          <p:cNvPr id="2" name="Slide Number Placeholder 1"/>
          <p:cNvSpPr>
            <a:spLocks noGrp="1"/>
          </p:cNvSpPr>
          <p:nvPr>
            <p:ph type="sldNum" sz="quarter" idx="12"/>
          </p:nvPr>
        </p:nvSpPr>
        <p:spPr>
          <a:xfrm>
            <a:off x="11069001" y="6356350"/>
            <a:ext cx="322899" cy="196850"/>
          </a:xfrm>
        </p:spPr>
        <p:txBody>
          <a:bodyPr/>
          <a:lstStyle/>
          <a:p>
            <a:r>
              <a:rPr lang="en-AU" sz="1400" dirty="0" smtClean="0"/>
              <a:t>12</a:t>
            </a:r>
            <a:endParaRPr lang="en-AU" sz="1400" dirty="0"/>
          </a:p>
        </p:txBody>
      </p:sp>
      <p:pic>
        <p:nvPicPr>
          <p:cNvPr id="7" name="Picture 6" descr="Image of man on telephone demonstrating that our number is a free call from landlines" title="Image of Contact Us"/>
          <p:cNvPicPr>
            <a:picLocks noChangeAspect="1"/>
          </p:cNvPicPr>
          <p:nvPr/>
        </p:nvPicPr>
        <p:blipFill>
          <a:blip r:embed="rId4"/>
          <a:stretch>
            <a:fillRect/>
          </a:stretch>
        </p:blipFill>
        <p:spPr>
          <a:xfrm>
            <a:off x="508372" y="3703571"/>
            <a:ext cx="1104790" cy="1288922"/>
          </a:xfrm>
          <a:prstGeom prst="rect">
            <a:avLst/>
          </a:prstGeom>
        </p:spPr>
      </p:pic>
      <p:pic>
        <p:nvPicPr>
          <p:cNvPr id="8" name="Picture 7" descr="An image for more information you can visit the website at www.ndiscommision.gov.au" title="Image of More Information"/>
          <p:cNvPicPr>
            <a:picLocks noChangeAspect="1"/>
          </p:cNvPicPr>
          <p:nvPr/>
        </p:nvPicPr>
        <p:blipFill rotWithShape="1">
          <a:blip r:embed="rId5"/>
          <a:srcRect r="6791"/>
          <a:stretch/>
        </p:blipFill>
        <p:spPr>
          <a:xfrm>
            <a:off x="352163" y="1552349"/>
            <a:ext cx="1260999" cy="2065959"/>
          </a:xfrm>
          <a:prstGeom prst="rect">
            <a:avLst/>
          </a:prstGeom>
        </p:spPr>
      </p:pic>
      <p:sp>
        <p:nvSpPr>
          <p:cNvPr id="6" name="Picture Placeholder 5" descr="Image of career with child">
            <a:extLst>
              <a:ext uri="{FF2B5EF4-FFF2-40B4-BE49-F238E27FC236}">
                <a16:creationId xmlns:a16="http://schemas.microsoft.com/office/drawing/2014/main" id="{BD598ADF-42C1-4E75-9839-BC246BED1E99}"/>
              </a:ext>
            </a:extLst>
          </p:cNvPr>
          <p:cNvSpPr>
            <a:spLocks noGrp="1"/>
          </p:cNvSpPr>
          <p:nvPr>
            <p:ph type="pic" sz="quarter" idx="13"/>
          </p:nvPr>
        </p:nvSpPr>
        <p:spPr>
          <a:xfrm>
            <a:off x="5974898" y="1645659"/>
            <a:ext cx="5756951" cy="3803422"/>
          </a:xfrm>
          <a:blipFill>
            <a:blip r:embed="rId6"/>
            <a:stretch>
              <a:fillRect/>
            </a:stretch>
          </a:blipFill>
        </p:spPr>
      </p:sp>
      <p:pic>
        <p:nvPicPr>
          <p:cNvPr id="9" name="Picture 8" descr="Image that indicates to follow us on LinkedIn" title="Image of LinkedIn">
            <a:hlinkClick r:id="rId7"/>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0978" y="5251560"/>
            <a:ext cx="631006" cy="631006"/>
          </a:xfrm>
          <a:prstGeom prst="rect">
            <a:avLst/>
          </a:prstGeom>
        </p:spPr>
      </p:pic>
      <p:pic>
        <p:nvPicPr>
          <p:cNvPr id="10" name="Picture 9" descr="Image that indicates to follow us on Facebook" title="Image of Facebook"/>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984" y="5722234"/>
            <a:ext cx="639756" cy="639756"/>
          </a:xfrm>
          <a:prstGeom prst="rect">
            <a:avLst/>
          </a:prstGeom>
        </p:spPr>
      </p:pic>
    </p:spTree>
    <p:extLst>
      <p:ext uri="{BB962C8B-B14F-4D97-AF65-F5344CB8AC3E}">
        <p14:creationId xmlns:p14="http://schemas.microsoft.com/office/powerpoint/2010/main" val="2405757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NDIS Quality and Safeguards Commission</a:t>
            </a:r>
            <a:endParaRPr lang="en-AU" dirty="0"/>
          </a:p>
        </p:txBody>
      </p:sp>
      <p:sp>
        <p:nvSpPr>
          <p:cNvPr id="3" name="Subtitle 2">
            <a:extLst>
              <a:ext uri="{FF2B5EF4-FFF2-40B4-BE49-F238E27FC236}">
                <a16:creationId xmlns:a16="http://schemas.microsoft.com/office/drawing/2014/main" id="{47DA23C9-DB31-4A48-A867-38DA7D261217}"/>
              </a:ext>
            </a:extLst>
          </p:cNvPr>
          <p:cNvSpPr>
            <a:spLocks noGrp="1"/>
          </p:cNvSpPr>
          <p:nvPr>
            <p:ph type="subTitle" idx="1"/>
          </p:nvPr>
        </p:nvSpPr>
        <p:spPr/>
        <p:txBody>
          <a:bodyPr>
            <a:normAutofit fontScale="85000" lnSpcReduction="10000"/>
          </a:bodyPr>
          <a:lstStyle/>
          <a:p>
            <a:r>
              <a:rPr lang="en-AU" sz="3200" dirty="0" smtClean="0"/>
              <a:t>Complaints and Reportable Incidents – June Roadshow</a:t>
            </a:r>
            <a:endParaRPr lang="en-AU" sz="3200" dirty="0"/>
          </a:p>
        </p:txBody>
      </p:sp>
    </p:spTree>
    <p:extLst>
      <p:ext uri="{BB962C8B-B14F-4D97-AF65-F5344CB8AC3E}">
        <p14:creationId xmlns:p14="http://schemas.microsoft.com/office/powerpoint/2010/main" val="69427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descr="Title - Complaints" title="Title - Complaints"/>
          <p:cNvSpPr>
            <a:spLocks noGrp="1"/>
          </p:cNvSpPr>
          <p:nvPr>
            <p:ph idx="1"/>
          </p:nvPr>
        </p:nvSpPr>
        <p:spPr>
          <a:xfrm>
            <a:off x="526473" y="1597891"/>
            <a:ext cx="10682865" cy="4602884"/>
          </a:xfrm>
        </p:spPr>
        <p:txBody>
          <a:bodyPr>
            <a:normAutofit/>
          </a:bodyPr>
          <a:lstStyle/>
          <a:p>
            <a:pPr algn="ctr"/>
            <a:endParaRPr lang="en-AU" dirty="0" smtClean="0"/>
          </a:p>
          <a:p>
            <a:pPr algn="ctr"/>
            <a:endParaRPr lang="en-AU" dirty="0"/>
          </a:p>
          <a:p>
            <a:pPr algn="ctr"/>
            <a:endParaRPr lang="en-AU" dirty="0" smtClean="0"/>
          </a:p>
          <a:p>
            <a:pPr algn="ctr"/>
            <a:endParaRPr lang="en-AU" dirty="0" smtClean="0"/>
          </a:p>
          <a:p>
            <a:pPr algn="ctr"/>
            <a:r>
              <a:rPr lang="en-AU" sz="7200" dirty="0" smtClean="0">
                <a:solidFill>
                  <a:schemeClr val="tx2"/>
                </a:solidFill>
              </a:rPr>
              <a:t>Complaints</a:t>
            </a:r>
            <a:endParaRPr lang="en-AU" dirty="0">
              <a:solidFill>
                <a:schemeClr val="tx2"/>
              </a:solidFill>
            </a:endParaRPr>
          </a:p>
        </p:txBody>
      </p:sp>
      <p:sp>
        <p:nvSpPr>
          <p:cNvPr id="4" name="Slide Number Placeholder 3"/>
          <p:cNvSpPr>
            <a:spLocks noGrp="1"/>
          </p:cNvSpPr>
          <p:nvPr>
            <p:ph type="sldNum" sz="quarter" idx="12"/>
          </p:nvPr>
        </p:nvSpPr>
        <p:spPr/>
        <p:txBody>
          <a:bodyPr/>
          <a:lstStyle/>
          <a:p>
            <a:r>
              <a:rPr lang="en-AU" dirty="0" smtClean="0"/>
              <a:t>2</a:t>
            </a:r>
            <a:endParaRPr lang="en-AU" dirty="0"/>
          </a:p>
        </p:txBody>
      </p:sp>
    </p:spTree>
    <p:extLst>
      <p:ext uri="{BB962C8B-B14F-4D97-AF65-F5344CB8AC3E}">
        <p14:creationId xmlns:p14="http://schemas.microsoft.com/office/powerpoint/2010/main" val="3862840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a lady reading complaints documentation" title="Image of Complaints"/>
          <p:cNvPicPr>
            <a:picLocks noChangeAspect="1"/>
          </p:cNvPicPr>
          <p:nvPr/>
        </p:nvPicPr>
        <p:blipFill>
          <a:blip r:embed="rId3"/>
          <a:stretch>
            <a:fillRect/>
          </a:stretch>
        </p:blipFill>
        <p:spPr>
          <a:xfrm>
            <a:off x="8889520" y="3764280"/>
            <a:ext cx="2468650" cy="2509342"/>
          </a:xfrm>
          <a:prstGeom prst="rect">
            <a:avLst/>
          </a:prstGeom>
        </p:spPr>
      </p:pic>
      <p:sp>
        <p:nvSpPr>
          <p:cNvPr id="2" name="Title 1"/>
          <p:cNvSpPr>
            <a:spLocks noGrp="1"/>
          </p:cNvSpPr>
          <p:nvPr>
            <p:ph type="title"/>
          </p:nvPr>
        </p:nvSpPr>
        <p:spPr>
          <a:xfrm>
            <a:off x="735244" y="-1"/>
            <a:ext cx="7153337" cy="1376364"/>
          </a:xfrm>
        </p:spPr>
        <p:txBody>
          <a:bodyPr/>
          <a:lstStyle/>
          <a:p>
            <a:r>
              <a:rPr lang="en-AU" dirty="0" smtClean="0"/>
              <a:t>Complaints </a:t>
            </a:r>
            <a:endParaRPr lang="en-AU" dirty="0"/>
          </a:p>
        </p:txBody>
      </p:sp>
      <p:sp>
        <p:nvSpPr>
          <p:cNvPr id="3" name="Content Placeholder 2"/>
          <p:cNvSpPr>
            <a:spLocks noGrp="1"/>
          </p:cNvSpPr>
          <p:nvPr>
            <p:ph idx="1"/>
          </p:nvPr>
        </p:nvSpPr>
        <p:spPr>
          <a:xfrm>
            <a:off x="735244" y="1512011"/>
            <a:ext cx="10683240" cy="5126736"/>
          </a:xfrm>
        </p:spPr>
        <p:txBody>
          <a:bodyPr>
            <a:normAutofit/>
          </a:bodyPr>
          <a:lstStyle/>
          <a:p>
            <a:pPr marL="0" lvl="2" indent="0">
              <a:lnSpc>
                <a:spcPct val="100000"/>
              </a:lnSpc>
              <a:buNone/>
            </a:pPr>
            <a:r>
              <a:rPr lang="en-AU" sz="3200" b="1" dirty="0"/>
              <a:t>NDIS participants have the right to complain </a:t>
            </a:r>
            <a:r>
              <a:rPr lang="en-AU" sz="3200" dirty="0"/>
              <a:t>or provide feedback about the safety and quality of NDIS supports and </a:t>
            </a:r>
            <a:r>
              <a:rPr lang="en-AU" sz="3200" dirty="0" smtClean="0"/>
              <a:t>services</a:t>
            </a:r>
          </a:p>
          <a:p>
            <a:pPr marL="0" lvl="2" indent="0">
              <a:lnSpc>
                <a:spcPct val="100000"/>
              </a:lnSpc>
              <a:buNone/>
            </a:pPr>
            <a:endParaRPr lang="en-AU" sz="3200" dirty="0"/>
          </a:p>
          <a:p>
            <a:pPr marL="0" lvl="2" indent="0">
              <a:lnSpc>
                <a:spcPct val="100000"/>
              </a:lnSpc>
              <a:buNone/>
            </a:pPr>
            <a:r>
              <a:rPr lang="en-AU" sz="3200" b="1" dirty="0" smtClean="0"/>
              <a:t>NDIS providers must have effective complaints </a:t>
            </a:r>
            <a:br>
              <a:rPr lang="en-AU" sz="3200" b="1" dirty="0" smtClean="0"/>
            </a:br>
            <a:r>
              <a:rPr lang="en-AU" sz="3200" b="1" dirty="0" smtClean="0"/>
              <a:t>management and resolution arrangements </a:t>
            </a:r>
            <a:r>
              <a:rPr lang="en-AU" sz="3200" dirty="0" smtClean="0"/>
              <a:t>in place</a:t>
            </a:r>
          </a:p>
          <a:p>
            <a:pPr marL="0" lvl="2" indent="0">
              <a:lnSpc>
                <a:spcPct val="100000"/>
              </a:lnSpc>
              <a:buNone/>
            </a:pPr>
            <a:endParaRPr lang="en-AU" sz="3200" b="1" dirty="0" smtClean="0"/>
          </a:p>
          <a:p>
            <a:pPr marL="0" lvl="2" indent="0">
              <a:lnSpc>
                <a:spcPct val="100000"/>
              </a:lnSpc>
              <a:buNone/>
            </a:pPr>
            <a:r>
              <a:rPr lang="en-AU" sz="3200" dirty="0"/>
              <a:t>Complaints and feedback are an opportunity for </a:t>
            </a:r>
            <a:endParaRPr lang="en-AU" sz="3200" dirty="0" smtClean="0"/>
          </a:p>
          <a:p>
            <a:pPr marL="0" lvl="2" indent="0">
              <a:lnSpc>
                <a:spcPct val="100000"/>
              </a:lnSpc>
              <a:buNone/>
            </a:pPr>
            <a:r>
              <a:rPr lang="en-AU" sz="3200" dirty="0" smtClean="0"/>
              <a:t>providers </a:t>
            </a:r>
            <a:r>
              <a:rPr lang="en-AU" sz="3200" dirty="0"/>
              <a:t>to improve service delivery.</a:t>
            </a:r>
          </a:p>
          <a:p>
            <a:pPr marL="0" lvl="2" indent="0">
              <a:lnSpc>
                <a:spcPct val="120000"/>
              </a:lnSpc>
              <a:buNone/>
            </a:pPr>
            <a:endParaRPr lang="en-AU" sz="3200" b="1" dirty="0" smtClean="0"/>
          </a:p>
          <a:p>
            <a:pPr>
              <a:lnSpc>
                <a:spcPct val="120000"/>
              </a:lnSpc>
            </a:pPr>
            <a:endParaRPr lang="en-AU" sz="900" dirty="0" smtClean="0"/>
          </a:p>
          <a:p>
            <a:pPr marL="0" lvl="2" indent="0">
              <a:buNone/>
            </a:pPr>
            <a:endParaRPr lang="en-AU" sz="2800" dirty="0"/>
          </a:p>
        </p:txBody>
      </p:sp>
      <p:sp>
        <p:nvSpPr>
          <p:cNvPr id="5" name="Slide Number Placeholder 3"/>
          <p:cNvSpPr>
            <a:spLocks noGrp="1"/>
          </p:cNvSpPr>
          <p:nvPr>
            <p:ph type="sldNum" sz="quarter" idx="12"/>
          </p:nvPr>
        </p:nvSpPr>
        <p:spPr>
          <a:xfrm>
            <a:off x="11097185" y="6273622"/>
            <a:ext cx="552450" cy="365125"/>
          </a:xfrm>
        </p:spPr>
        <p:txBody>
          <a:bodyPr/>
          <a:lstStyle/>
          <a:p>
            <a:r>
              <a:rPr lang="en-AU" dirty="0"/>
              <a:t>3</a:t>
            </a:r>
          </a:p>
        </p:txBody>
      </p:sp>
    </p:spTree>
    <p:extLst>
      <p:ext uri="{BB962C8B-B14F-4D97-AF65-F5344CB8AC3E}">
        <p14:creationId xmlns:p14="http://schemas.microsoft.com/office/powerpoint/2010/main" val="3875771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002" y="-1"/>
            <a:ext cx="7153337" cy="1376364"/>
          </a:xfrm>
        </p:spPr>
        <p:txBody>
          <a:bodyPr/>
          <a:lstStyle/>
          <a:p>
            <a:r>
              <a:rPr lang="en-AU" dirty="0" smtClean="0"/>
              <a:t>Code of Conduct</a:t>
            </a:r>
            <a:endParaRPr lang="en-AU" dirty="0"/>
          </a:p>
        </p:txBody>
      </p:sp>
      <p:sp>
        <p:nvSpPr>
          <p:cNvPr id="4" name="Slide Number Placeholder 3"/>
          <p:cNvSpPr>
            <a:spLocks noGrp="1"/>
          </p:cNvSpPr>
          <p:nvPr>
            <p:ph type="sldNum" sz="quarter" idx="12"/>
          </p:nvPr>
        </p:nvSpPr>
        <p:spPr/>
        <p:txBody>
          <a:bodyPr/>
          <a:lstStyle/>
          <a:p>
            <a:r>
              <a:rPr lang="en-AU" dirty="0" smtClean="0"/>
              <a:t>4</a:t>
            </a:r>
            <a:endParaRPr lang="en-AU" dirty="0"/>
          </a:p>
        </p:txBody>
      </p:sp>
      <p:pic>
        <p:nvPicPr>
          <p:cNvPr id="7" name="Picture 6" descr="An image explaining that providers, are expected to support workers to understand and apply the code of conduct in their organisation." title="Image of NDIS Code of Condu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04" y="1681795"/>
            <a:ext cx="11107388" cy="4159428"/>
          </a:xfrm>
          <a:prstGeom prst="rect">
            <a:avLst/>
          </a:prstGeom>
        </p:spPr>
      </p:pic>
    </p:spTree>
    <p:extLst>
      <p:ext uri="{BB962C8B-B14F-4D97-AF65-F5344CB8AC3E}">
        <p14:creationId xmlns:p14="http://schemas.microsoft.com/office/powerpoint/2010/main" val="256201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can make a complaint</a:t>
            </a:r>
            <a:endParaRPr lang="en-AU" dirty="0"/>
          </a:p>
        </p:txBody>
      </p:sp>
      <p:sp>
        <p:nvSpPr>
          <p:cNvPr id="3" name="Content Placeholder 2"/>
          <p:cNvSpPr>
            <a:spLocks noGrp="1"/>
          </p:cNvSpPr>
          <p:nvPr>
            <p:ph idx="1"/>
          </p:nvPr>
        </p:nvSpPr>
        <p:spPr>
          <a:xfrm>
            <a:off x="822960" y="1645920"/>
            <a:ext cx="10945338" cy="4512310"/>
          </a:xfrm>
        </p:spPr>
        <p:txBody>
          <a:bodyPr>
            <a:noAutofit/>
          </a:bodyPr>
          <a:lstStyle/>
          <a:p>
            <a:pPr>
              <a:lnSpc>
                <a:spcPct val="120000"/>
              </a:lnSpc>
            </a:pPr>
            <a:r>
              <a:rPr lang="en-AU" sz="2800" dirty="0"/>
              <a:t>Anyone can raise a complaint </a:t>
            </a:r>
            <a:r>
              <a:rPr lang="en-AU" sz="2800" b="0" dirty="0" smtClean="0"/>
              <a:t>about </a:t>
            </a:r>
            <a:r>
              <a:rPr lang="en-AU" sz="2800" b="0" dirty="0"/>
              <a:t>the provision of supports and services by an NDIS </a:t>
            </a:r>
            <a:r>
              <a:rPr lang="en-AU" sz="2800" b="0" dirty="0" smtClean="0"/>
              <a:t>provider, including:</a:t>
            </a:r>
          </a:p>
          <a:p>
            <a:pPr marL="704850" lvl="2" indent="-342900">
              <a:lnSpc>
                <a:spcPct val="120000"/>
              </a:lnSpc>
            </a:pPr>
            <a:r>
              <a:rPr lang="en-AU" sz="2800" dirty="0" smtClean="0"/>
              <a:t>a </a:t>
            </a:r>
            <a:r>
              <a:rPr lang="en-AU" sz="2800" dirty="0"/>
              <a:t>person with disability who is receiving, or is eligible to receive, supports or services from an NDIS </a:t>
            </a:r>
            <a:r>
              <a:rPr lang="en-AU" sz="2800" dirty="0" smtClean="0"/>
              <a:t>provider</a:t>
            </a:r>
            <a:endParaRPr lang="en-AU" sz="2800" dirty="0"/>
          </a:p>
          <a:p>
            <a:pPr marL="704850" lvl="2" indent="-342900">
              <a:lnSpc>
                <a:spcPct val="120000"/>
              </a:lnSpc>
            </a:pPr>
            <a:r>
              <a:rPr lang="en-AU" sz="2800" dirty="0"/>
              <a:t>a worker employed or otherwise engaged by an NDIS provider (including volunteers</a:t>
            </a:r>
            <a:r>
              <a:rPr lang="en-AU" sz="2800" dirty="0" smtClean="0"/>
              <a:t>)</a:t>
            </a:r>
            <a:endParaRPr lang="en-AU" sz="2800" dirty="0"/>
          </a:p>
          <a:p>
            <a:pPr marL="704850" lvl="2" indent="-342900">
              <a:lnSpc>
                <a:spcPct val="120000"/>
              </a:lnSpc>
            </a:pPr>
            <a:r>
              <a:rPr lang="en-AU" sz="2800" dirty="0"/>
              <a:t>friends or family of a person with </a:t>
            </a:r>
            <a:r>
              <a:rPr lang="en-AU" sz="2800" dirty="0" smtClean="0"/>
              <a:t>disability</a:t>
            </a:r>
            <a:r>
              <a:rPr lang="en-AU" sz="2800" dirty="0"/>
              <a:t>.</a:t>
            </a:r>
          </a:p>
        </p:txBody>
      </p:sp>
      <p:sp>
        <p:nvSpPr>
          <p:cNvPr id="4" name="Slide Number Placeholder 3"/>
          <p:cNvSpPr>
            <a:spLocks noGrp="1"/>
          </p:cNvSpPr>
          <p:nvPr>
            <p:ph type="sldNum" sz="quarter" idx="12"/>
          </p:nvPr>
        </p:nvSpPr>
        <p:spPr/>
        <p:txBody>
          <a:bodyPr/>
          <a:lstStyle/>
          <a:p>
            <a:r>
              <a:rPr lang="en-AU" dirty="0" smtClean="0"/>
              <a:t>5</a:t>
            </a:r>
            <a:endParaRPr lang="en-AU" dirty="0"/>
          </a:p>
        </p:txBody>
      </p:sp>
    </p:spTree>
    <p:extLst>
      <p:ext uri="{BB962C8B-B14F-4D97-AF65-F5344CB8AC3E}">
        <p14:creationId xmlns:p14="http://schemas.microsoft.com/office/powerpoint/2010/main" val="2502175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44" y="-1"/>
            <a:ext cx="7153337" cy="1376364"/>
          </a:xfrm>
        </p:spPr>
        <p:txBody>
          <a:bodyPr/>
          <a:lstStyle/>
          <a:p>
            <a:r>
              <a:rPr lang="en-AU" dirty="0" smtClean="0"/>
              <a:t>Complaints process</a:t>
            </a:r>
            <a:endParaRPr lang="en-AU" dirty="0"/>
          </a:p>
        </p:txBody>
      </p:sp>
      <p:sp>
        <p:nvSpPr>
          <p:cNvPr id="3" name="Content Placeholder 2"/>
          <p:cNvSpPr>
            <a:spLocks noGrp="1"/>
          </p:cNvSpPr>
          <p:nvPr>
            <p:ph idx="1"/>
          </p:nvPr>
        </p:nvSpPr>
        <p:spPr>
          <a:xfrm>
            <a:off x="735244" y="2137559"/>
            <a:ext cx="10226676" cy="3273879"/>
          </a:xfrm>
        </p:spPr>
        <p:txBody>
          <a:bodyPr>
            <a:noAutofit/>
          </a:bodyPr>
          <a:lstStyle/>
          <a:p>
            <a:pPr lvl="0">
              <a:lnSpc>
                <a:spcPct val="100000"/>
              </a:lnSpc>
              <a:spcBef>
                <a:spcPts val="0"/>
              </a:spcBef>
              <a:spcAft>
                <a:spcPts val="0"/>
              </a:spcAft>
            </a:pPr>
            <a:r>
              <a:rPr lang="en-AU" sz="2800" dirty="0" smtClean="0"/>
              <a:t>We aim to help </a:t>
            </a:r>
            <a:r>
              <a:rPr lang="en-AU" sz="2800" dirty="0"/>
              <a:t>resolve a complaint quickly </a:t>
            </a:r>
            <a:r>
              <a:rPr lang="en-AU" sz="2800" dirty="0" smtClean="0"/>
              <a:t>where possible</a:t>
            </a:r>
            <a:endParaRPr lang="en-AU" sz="2800" b="0" dirty="0"/>
          </a:p>
          <a:p>
            <a:pPr lvl="0">
              <a:lnSpc>
                <a:spcPct val="100000"/>
              </a:lnSpc>
              <a:spcBef>
                <a:spcPts val="0"/>
              </a:spcBef>
              <a:spcAft>
                <a:spcPts val="0"/>
              </a:spcAft>
            </a:pPr>
            <a:endParaRPr lang="en-AU" sz="2800" b="0" dirty="0" smtClean="0"/>
          </a:p>
          <a:p>
            <a:pPr lvl="0">
              <a:lnSpc>
                <a:spcPct val="100000"/>
              </a:lnSpc>
              <a:spcBef>
                <a:spcPts val="0"/>
              </a:spcBef>
              <a:spcAft>
                <a:spcPts val="0"/>
              </a:spcAft>
            </a:pPr>
            <a:endParaRPr lang="en-AU" sz="2800" b="0" dirty="0" smtClean="0"/>
          </a:p>
          <a:p>
            <a:pPr lvl="0">
              <a:lnSpc>
                <a:spcPct val="100000"/>
              </a:lnSpc>
              <a:spcBef>
                <a:spcPts val="0"/>
              </a:spcBef>
              <a:spcAft>
                <a:spcPts val="0"/>
              </a:spcAft>
            </a:pPr>
            <a:r>
              <a:rPr lang="en-AU" sz="2800" b="0" dirty="0" smtClean="0"/>
              <a:t>The </a:t>
            </a:r>
            <a:r>
              <a:rPr lang="en-AU" sz="2800" b="0" dirty="0"/>
              <a:t>process may include:</a:t>
            </a:r>
          </a:p>
          <a:p>
            <a:pPr marL="342900" lvl="0" indent="-342900">
              <a:lnSpc>
                <a:spcPct val="100000"/>
              </a:lnSpc>
              <a:spcBef>
                <a:spcPts val="0"/>
              </a:spcBef>
              <a:buFont typeface="Arial" panose="020B0604020202020204" pitchFamily="34" charset="0"/>
              <a:buChar char="•"/>
            </a:pPr>
            <a:r>
              <a:rPr lang="en-AU" sz="2800" dirty="0" smtClean="0"/>
              <a:t>Requests for documents</a:t>
            </a:r>
          </a:p>
          <a:p>
            <a:pPr marL="342900" lvl="0" indent="-342900">
              <a:lnSpc>
                <a:spcPct val="100000"/>
              </a:lnSpc>
              <a:spcBef>
                <a:spcPts val="0"/>
              </a:spcBef>
              <a:buFont typeface="Arial" panose="020B0604020202020204" pitchFamily="34" charset="0"/>
              <a:buChar char="•"/>
            </a:pPr>
            <a:r>
              <a:rPr lang="en-AU" sz="2800" dirty="0" smtClean="0"/>
              <a:t>Actions for providers</a:t>
            </a:r>
          </a:p>
          <a:p>
            <a:pPr marL="342900" lvl="0" indent="-342900">
              <a:lnSpc>
                <a:spcPct val="100000"/>
              </a:lnSpc>
              <a:spcBef>
                <a:spcPts val="0"/>
              </a:spcBef>
              <a:buFont typeface="Arial" panose="020B0604020202020204" pitchFamily="34" charset="0"/>
              <a:buChar char="•"/>
            </a:pPr>
            <a:r>
              <a:rPr lang="en-AU" sz="2800" dirty="0" smtClean="0"/>
              <a:t>Facilitated meetings</a:t>
            </a:r>
            <a:endParaRPr lang="en-AU" sz="2800" dirty="0"/>
          </a:p>
        </p:txBody>
      </p:sp>
      <p:sp>
        <p:nvSpPr>
          <p:cNvPr id="4" name="Slide Number Placeholder 3"/>
          <p:cNvSpPr>
            <a:spLocks noGrp="1"/>
          </p:cNvSpPr>
          <p:nvPr>
            <p:ph type="sldNum" sz="quarter" idx="12"/>
          </p:nvPr>
        </p:nvSpPr>
        <p:spPr/>
        <p:txBody>
          <a:bodyPr/>
          <a:lstStyle/>
          <a:p>
            <a:r>
              <a:rPr lang="en-AU" dirty="0" smtClean="0"/>
              <a:t>6</a:t>
            </a:r>
            <a:endParaRPr lang="en-AU" dirty="0"/>
          </a:p>
        </p:txBody>
      </p:sp>
      <p:pic>
        <p:nvPicPr>
          <p:cNvPr id="5" name="Picture 4" descr="An image of a complaints process in operation." title="Image of Complaints Process"/>
          <p:cNvPicPr>
            <a:picLocks noChangeAspect="1"/>
          </p:cNvPicPr>
          <p:nvPr/>
        </p:nvPicPr>
        <p:blipFill>
          <a:blip r:embed="rId3"/>
          <a:stretch>
            <a:fillRect/>
          </a:stretch>
        </p:blipFill>
        <p:spPr>
          <a:xfrm>
            <a:off x="8199120" y="3512902"/>
            <a:ext cx="2869881" cy="1898537"/>
          </a:xfrm>
          <a:prstGeom prst="rect">
            <a:avLst/>
          </a:prstGeom>
        </p:spPr>
      </p:pic>
    </p:spTree>
    <p:extLst>
      <p:ext uri="{BB962C8B-B14F-4D97-AF65-F5344CB8AC3E}">
        <p14:creationId xmlns:p14="http://schemas.microsoft.com/office/powerpoint/2010/main" val="2529200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Image of title called Reportable Incidents" title="Title - Reportable Incidents"/>
          <p:cNvSpPr>
            <a:spLocks noGrp="1"/>
          </p:cNvSpPr>
          <p:nvPr>
            <p:ph idx="1"/>
          </p:nvPr>
        </p:nvSpPr>
        <p:spPr>
          <a:xfrm>
            <a:off x="526473" y="1597891"/>
            <a:ext cx="10682865" cy="4602884"/>
          </a:xfrm>
        </p:spPr>
        <p:txBody>
          <a:bodyPr>
            <a:normAutofit/>
          </a:bodyPr>
          <a:lstStyle/>
          <a:p>
            <a:pPr algn="ctr"/>
            <a:endParaRPr lang="en-AU" dirty="0" smtClean="0"/>
          </a:p>
          <a:p>
            <a:pPr algn="ctr"/>
            <a:endParaRPr lang="en-AU" dirty="0"/>
          </a:p>
          <a:p>
            <a:pPr algn="ctr"/>
            <a:endParaRPr lang="en-AU" dirty="0" smtClean="0"/>
          </a:p>
          <a:p>
            <a:pPr algn="ctr"/>
            <a:r>
              <a:rPr lang="en-AU" sz="7200" dirty="0" smtClean="0">
                <a:solidFill>
                  <a:schemeClr val="tx2"/>
                </a:solidFill>
              </a:rPr>
              <a:t>Reportable Incidents</a:t>
            </a:r>
            <a:endParaRPr lang="en-AU" dirty="0">
              <a:solidFill>
                <a:schemeClr val="tx2"/>
              </a:solidFill>
            </a:endParaRPr>
          </a:p>
        </p:txBody>
      </p:sp>
      <p:sp>
        <p:nvSpPr>
          <p:cNvPr id="4" name="Slide Number Placeholder 3"/>
          <p:cNvSpPr>
            <a:spLocks noGrp="1"/>
          </p:cNvSpPr>
          <p:nvPr>
            <p:ph type="sldNum" sz="quarter" idx="12"/>
          </p:nvPr>
        </p:nvSpPr>
        <p:spPr/>
        <p:txBody>
          <a:bodyPr/>
          <a:lstStyle/>
          <a:p>
            <a:r>
              <a:rPr lang="en-AU" dirty="0" smtClean="0"/>
              <a:t>7</a:t>
            </a:r>
            <a:endParaRPr lang="en-AU" dirty="0"/>
          </a:p>
        </p:txBody>
      </p:sp>
    </p:spTree>
    <p:extLst>
      <p:ext uri="{BB962C8B-B14F-4D97-AF65-F5344CB8AC3E}">
        <p14:creationId xmlns:p14="http://schemas.microsoft.com/office/powerpoint/2010/main" val="1695836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44" y="-1"/>
            <a:ext cx="7153337" cy="1376364"/>
          </a:xfrm>
        </p:spPr>
        <p:txBody>
          <a:bodyPr/>
          <a:lstStyle/>
          <a:p>
            <a:r>
              <a:rPr lang="en-AU" dirty="0" smtClean="0"/>
              <a:t>Reportable Incidents </a:t>
            </a:r>
            <a:endParaRPr lang="en-AU" dirty="0"/>
          </a:p>
        </p:txBody>
      </p:sp>
      <p:sp>
        <p:nvSpPr>
          <p:cNvPr id="3" name="Content Placeholder 2" descr="For reportable incidents go to www.ndiscommission.gov.au/providers/reportable-incidents" title="For reportable incidents"/>
          <p:cNvSpPr>
            <a:spLocks noGrp="1"/>
          </p:cNvSpPr>
          <p:nvPr>
            <p:ph idx="1"/>
          </p:nvPr>
        </p:nvSpPr>
        <p:spPr>
          <a:xfrm>
            <a:off x="854357" y="1716662"/>
            <a:ext cx="9173563" cy="4922085"/>
          </a:xfrm>
        </p:spPr>
        <p:txBody>
          <a:bodyPr>
            <a:normAutofit/>
          </a:bodyPr>
          <a:lstStyle/>
          <a:p>
            <a:r>
              <a:rPr lang="en-AU" sz="2800" dirty="0" smtClean="0"/>
              <a:t>All registered providers must have an incident management system in place to records and manage incidents</a:t>
            </a:r>
          </a:p>
          <a:p>
            <a:endParaRPr lang="en-AU" sz="2800" b="0" dirty="0"/>
          </a:p>
          <a:p>
            <a:r>
              <a:rPr lang="en-AU" sz="2800" b="0" dirty="0"/>
              <a:t>P</a:t>
            </a:r>
            <a:r>
              <a:rPr lang="en-AU" sz="2800" b="0" dirty="0" smtClean="0"/>
              <a:t>roviders </a:t>
            </a:r>
            <a:r>
              <a:rPr lang="en-AU" sz="2800" b="0" dirty="0"/>
              <a:t>are required to </a:t>
            </a:r>
            <a:r>
              <a:rPr lang="en-AU" sz="2800" dirty="0"/>
              <a:t>notify us of reportable incidents</a:t>
            </a:r>
            <a:r>
              <a:rPr lang="en-AU" sz="2800" b="0" dirty="0"/>
              <a:t> that occur in connection with the delivery of NDIS supports and </a:t>
            </a:r>
            <a:r>
              <a:rPr lang="en-AU" sz="2800" b="0" dirty="0" smtClean="0"/>
              <a:t>services</a:t>
            </a:r>
          </a:p>
          <a:p>
            <a:endParaRPr lang="en-AU" sz="2800" b="0" dirty="0"/>
          </a:p>
          <a:p>
            <a:r>
              <a:rPr lang="en-AU" sz="2800" b="0" dirty="0"/>
              <a:t>This does not replace </a:t>
            </a:r>
            <a:r>
              <a:rPr lang="en-AU" sz="2800" dirty="0"/>
              <a:t>existing obligations to report suspected crimes to the police </a:t>
            </a:r>
            <a:r>
              <a:rPr lang="en-AU" sz="2800" b="0" dirty="0"/>
              <a:t>and other relevant authorities. </a:t>
            </a:r>
          </a:p>
          <a:p>
            <a:pPr marL="0" lvl="2" indent="0">
              <a:buNone/>
            </a:pPr>
            <a:endParaRPr lang="en-AU" sz="2800" dirty="0" smtClean="0"/>
          </a:p>
          <a:p>
            <a:pPr marL="0" lvl="2" indent="0">
              <a:buNone/>
            </a:pPr>
            <a:r>
              <a:rPr lang="en-AU" sz="2800" b="1" dirty="0" smtClean="0">
                <a:solidFill>
                  <a:schemeClr val="accent3">
                    <a:lumMod val="75000"/>
                  </a:schemeClr>
                </a:solidFill>
                <a:hlinkClick r:id="rId3"/>
              </a:rPr>
              <a:t>www.ndiscommission.gov.au/providers/reportable-incidents </a:t>
            </a:r>
            <a:endParaRPr lang="en-AU" sz="2800" b="1" dirty="0">
              <a:solidFill>
                <a:schemeClr val="accent3">
                  <a:lumMod val="75000"/>
                </a:schemeClr>
              </a:solidFill>
            </a:endParaRPr>
          </a:p>
        </p:txBody>
      </p:sp>
      <p:sp>
        <p:nvSpPr>
          <p:cNvPr id="5" name="Slide Number Placeholder 3"/>
          <p:cNvSpPr>
            <a:spLocks noGrp="1"/>
          </p:cNvSpPr>
          <p:nvPr>
            <p:ph type="sldNum" sz="quarter" idx="12"/>
          </p:nvPr>
        </p:nvSpPr>
        <p:spPr>
          <a:xfrm>
            <a:off x="11097185" y="6273622"/>
            <a:ext cx="552450" cy="365125"/>
          </a:xfrm>
        </p:spPr>
        <p:txBody>
          <a:bodyPr/>
          <a:lstStyle/>
          <a:p>
            <a:r>
              <a:rPr lang="en-AU" dirty="0"/>
              <a:t>8</a:t>
            </a:r>
          </a:p>
        </p:txBody>
      </p:sp>
      <p:pic>
        <p:nvPicPr>
          <p:cNvPr id="4" name="Picture 3" descr="Image of a woman on the phone reporting an incident" title="Image of Reportable Incidents"/>
          <p:cNvPicPr>
            <a:picLocks noChangeAspect="1"/>
          </p:cNvPicPr>
          <p:nvPr/>
        </p:nvPicPr>
        <p:blipFill>
          <a:blip r:embed="rId4"/>
          <a:stretch>
            <a:fillRect/>
          </a:stretch>
        </p:blipFill>
        <p:spPr>
          <a:xfrm>
            <a:off x="9810751" y="3498464"/>
            <a:ext cx="1914652" cy="2383273"/>
          </a:xfrm>
          <a:prstGeom prst="rect">
            <a:avLst/>
          </a:prstGeom>
        </p:spPr>
      </p:pic>
    </p:spTree>
    <p:extLst>
      <p:ext uri="{BB962C8B-B14F-4D97-AF65-F5344CB8AC3E}">
        <p14:creationId xmlns:p14="http://schemas.microsoft.com/office/powerpoint/2010/main" val="1387692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Reportable </a:t>
            </a:r>
            <a:r>
              <a:rPr lang="en-AU" dirty="0"/>
              <a:t>I</a:t>
            </a:r>
            <a:r>
              <a:rPr lang="en-AU" dirty="0" smtClean="0"/>
              <a:t>ncident?</a:t>
            </a:r>
            <a:endParaRPr lang="en-AU" dirty="0"/>
          </a:p>
        </p:txBody>
      </p:sp>
      <p:sp>
        <p:nvSpPr>
          <p:cNvPr id="3" name="Content Placeholder 2"/>
          <p:cNvSpPr>
            <a:spLocks noGrp="1"/>
          </p:cNvSpPr>
          <p:nvPr>
            <p:ph idx="1"/>
          </p:nvPr>
        </p:nvSpPr>
        <p:spPr>
          <a:xfrm>
            <a:off x="670560" y="1630680"/>
            <a:ext cx="10927080" cy="4725669"/>
          </a:xfrm>
        </p:spPr>
        <p:txBody>
          <a:bodyPr>
            <a:normAutofit/>
          </a:bodyPr>
          <a:lstStyle/>
          <a:p>
            <a:r>
              <a:rPr lang="en-AU" sz="2700" dirty="0" smtClean="0"/>
              <a:t>A serious incident </a:t>
            </a:r>
            <a:r>
              <a:rPr lang="en-AU" sz="2700" dirty="0"/>
              <a:t>or </a:t>
            </a:r>
            <a:r>
              <a:rPr lang="en-AU" sz="2700" dirty="0" smtClean="0"/>
              <a:t>allegation </a:t>
            </a:r>
            <a:r>
              <a:rPr lang="en-AU" sz="2700" dirty="0"/>
              <a:t>which </a:t>
            </a:r>
            <a:r>
              <a:rPr lang="en-AU" sz="2700" dirty="0" smtClean="0"/>
              <a:t>results </a:t>
            </a:r>
            <a:r>
              <a:rPr lang="en-AU" sz="2700" dirty="0"/>
              <a:t>in harm to an NDIS participant and </a:t>
            </a:r>
            <a:r>
              <a:rPr lang="en-AU" sz="2700" dirty="0" smtClean="0"/>
              <a:t>occurs </a:t>
            </a:r>
            <a:r>
              <a:rPr lang="en-AU" sz="2700" dirty="0"/>
              <a:t>in connection with NDIS supports and </a:t>
            </a:r>
            <a:r>
              <a:rPr lang="en-AU" sz="2700" dirty="0" smtClean="0"/>
              <a:t>services, including:</a:t>
            </a:r>
            <a:endParaRPr lang="en-AU" sz="2700" b="0" dirty="0" smtClean="0"/>
          </a:p>
          <a:p>
            <a:pPr marL="342900" lvl="0" indent="-342900">
              <a:buFont typeface="Arial" panose="020B0604020202020204" pitchFamily="34" charset="0"/>
              <a:buChar char="•"/>
            </a:pPr>
            <a:r>
              <a:rPr lang="en-AU" sz="2700" b="0" dirty="0" smtClean="0"/>
              <a:t>the death of a person with a disability</a:t>
            </a:r>
          </a:p>
          <a:p>
            <a:pPr marL="342900" lvl="0" indent="-342900">
              <a:buFont typeface="Arial" panose="020B0604020202020204" pitchFamily="34" charset="0"/>
              <a:buChar char="•"/>
            </a:pPr>
            <a:r>
              <a:rPr lang="en-AU" sz="2700" b="0" dirty="0" smtClean="0"/>
              <a:t>serious </a:t>
            </a:r>
            <a:r>
              <a:rPr lang="en-AU" sz="2700" b="0" dirty="0"/>
              <a:t>injury of a person with a disability</a:t>
            </a:r>
          </a:p>
          <a:p>
            <a:pPr marL="342900" lvl="0" indent="-342900">
              <a:buFont typeface="Arial" panose="020B0604020202020204" pitchFamily="34" charset="0"/>
              <a:buChar char="•"/>
            </a:pPr>
            <a:r>
              <a:rPr lang="en-AU" sz="2700" b="0" dirty="0" smtClean="0"/>
              <a:t>abuse </a:t>
            </a:r>
            <a:r>
              <a:rPr lang="en-AU" sz="2700" b="0" dirty="0"/>
              <a:t>or neglect of a person with a disability</a:t>
            </a:r>
          </a:p>
          <a:p>
            <a:pPr marL="342900" lvl="0" indent="-342900">
              <a:buFont typeface="Arial" panose="020B0604020202020204" pitchFamily="34" charset="0"/>
              <a:buChar char="•"/>
            </a:pPr>
            <a:r>
              <a:rPr lang="en-AU" sz="2700" b="0" dirty="0"/>
              <a:t>unlawful sexual or physical contact with, or assault of, </a:t>
            </a:r>
            <a:r>
              <a:rPr lang="en-AU" sz="2700" b="0" dirty="0" smtClean="0"/>
              <a:t>a person </a:t>
            </a:r>
            <a:r>
              <a:rPr lang="en-AU" sz="2700" b="0" dirty="0"/>
              <a:t>with a disability</a:t>
            </a:r>
          </a:p>
          <a:p>
            <a:pPr marL="342900" lvl="0" indent="-342900">
              <a:buFont typeface="Arial" panose="020B0604020202020204" pitchFamily="34" charset="0"/>
              <a:buChar char="•"/>
            </a:pPr>
            <a:r>
              <a:rPr lang="en-AU" sz="2700" b="0" dirty="0"/>
              <a:t>sexual misconduct committed against, or in the presence of, </a:t>
            </a:r>
            <a:r>
              <a:rPr lang="en-AU" sz="2700" b="0" dirty="0" smtClean="0"/>
              <a:t>a person </a:t>
            </a:r>
            <a:r>
              <a:rPr lang="en-AU" sz="2700" b="0" dirty="0"/>
              <a:t>with a disability, including grooming of </a:t>
            </a:r>
            <a:r>
              <a:rPr lang="en-AU" sz="2700" b="0" dirty="0" smtClean="0"/>
              <a:t>a person </a:t>
            </a:r>
            <a:r>
              <a:rPr lang="en-AU" sz="2700" b="0" dirty="0"/>
              <a:t>with a disability for sexual activity</a:t>
            </a:r>
          </a:p>
          <a:p>
            <a:pPr marL="342900" lvl="0" indent="-342900">
              <a:buFont typeface="Arial" panose="020B0604020202020204" pitchFamily="34" charset="0"/>
              <a:buChar char="•"/>
            </a:pPr>
            <a:r>
              <a:rPr lang="en-AU" sz="2700" b="0" dirty="0"/>
              <a:t>the unauthorised use of a restrictive practice in relation to a person with a disability</a:t>
            </a:r>
          </a:p>
          <a:p>
            <a:endParaRPr lang="en-AU" dirty="0"/>
          </a:p>
        </p:txBody>
      </p:sp>
      <p:sp>
        <p:nvSpPr>
          <p:cNvPr id="4" name="Slide Number Placeholder 3"/>
          <p:cNvSpPr>
            <a:spLocks noGrp="1"/>
          </p:cNvSpPr>
          <p:nvPr>
            <p:ph type="sldNum" sz="quarter" idx="12"/>
          </p:nvPr>
        </p:nvSpPr>
        <p:spPr/>
        <p:txBody>
          <a:bodyPr/>
          <a:lstStyle/>
          <a:p>
            <a:r>
              <a:rPr lang="en-AU" dirty="0" smtClean="0"/>
              <a:t>9</a:t>
            </a:r>
            <a:endParaRPr lang="en-AU" dirty="0"/>
          </a:p>
        </p:txBody>
      </p:sp>
    </p:spTree>
    <p:extLst>
      <p:ext uri="{BB962C8B-B14F-4D97-AF65-F5344CB8AC3E}">
        <p14:creationId xmlns:p14="http://schemas.microsoft.com/office/powerpoint/2010/main" val="382633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Code: Worker Orientation Module</a:t>
            </a:r>
            <a:endParaRPr lang="en-AU" dirty="0"/>
          </a:p>
        </p:txBody>
      </p:sp>
      <p:sp>
        <p:nvSpPr>
          <p:cNvPr id="3" name="Content Placeholder 2" descr="www.ndiscommision.gov.au/trainingcourse" title="More Information"/>
          <p:cNvSpPr>
            <a:spLocks noGrp="1"/>
          </p:cNvSpPr>
          <p:nvPr>
            <p:ph idx="1"/>
          </p:nvPr>
        </p:nvSpPr>
        <p:spPr>
          <a:xfrm>
            <a:off x="711200" y="1831975"/>
            <a:ext cx="10498138" cy="4524375"/>
          </a:xfrm>
        </p:spPr>
        <p:txBody>
          <a:bodyPr>
            <a:normAutofit/>
          </a:bodyPr>
          <a:lstStyle/>
          <a:p>
            <a:endParaRPr lang="en-AU" sz="2800" dirty="0" smtClean="0"/>
          </a:p>
          <a:p>
            <a:r>
              <a:rPr lang="en-AU" sz="2800" dirty="0" smtClean="0"/>
              <a:t>Worker Orientation Module </a:t>
            </a:r>
          </a:p>
          <a:p>
            <a:r>
              <a:rPr lang="en-AU" sz="2800" dirty="0" smtClean="0"/>
              <a:t>‘Quality Safety and You’</a:t>
            </a:r>
          </a:p>
          <a:p>
            <a:endParaRPr lang="en-AU" sz="2800" b="0" dirty="0"/>
          </a:p>
          <a:p>
            <a:endParaRPr lang="en-AU" sz="2800" b="0" u="sng" dirty="0" smtClean="0"/>
          </a:p>
          <a:p>
            <a:endParaRPr lang="en-AU" sz="2800" b="0" u="sng" dirty="0"/>
          </a:p>
          <a:p>
            <a:r>
              <a:rPr lang="en-AU" sz="2800" b="0" u="sng" dirty="0" smtClean="0">
                <a:hlinkClick r:id="rId3"/>
              </a:rPr>
              <a:t>www.ndiscommission.gov.au/trainingcourse</a:t>
            </a:r>
            <a:r>
              <a:rPr lang="en-AU" sz="2800" b="0" u="sng" dirty="0"/>
              <a:t/>
            </a:r>
            <a:br>
              <a:rPr lang="en-AU" sz="2800" b="0" u="sng" dirty="0"/>
            </a:br>
            <a:endParaRPr lang="en-AU" sz="2800" b="0" u="sng" dirty="0" smtClean="0"/>
          </a:p>
          <a:p>
            <a:endParaRPr lang="en-AU" sz="2800" b="0" u="sng" dirty="0"/>
          </a:p>
          <a:p>
            <a:r>
              <a:rPr lang="en-AU" sz="2800" u="sng" dirty="0" smtClean="0"/>
              <a:t> </a:t>
            </a:r>
            <a:endParaRPr lang="en-AU" sz="2800" u="sng" dirty="0"/>
          </a:p>
        </p:txBody>
      </p:sp>
      <p:sp>
        <p:nvSpPr>
          <p:cNvPr id="4" name="Slide Number Placeholder 3"/>
          <p:cNvSpPr>
            <a:spLocks noGrp="1"/>
          </p:cNvSpPr>
          <p:nvPr>
            <p:ph type="sldNum" sz="quarter" idx="12"/>
          </p:nvPr>
        </p:nvSpPr>
        <p:spPr/>
        <p:txBody>
          <a:bodyPr/>
          <a:lstStyle/>
          <a:p>
            <a:fld id="{C0F55C17-AF72-40D4-ADBD-B5505DEBF9BA}" type="slidenum">
              <a:rPr lang="en-AU" smtClean="0"/>
              <a:t>4</a:t>
            </a:fld>
            <a:endParaRPr lang="en-AU"/>
          </a:p>
        </p:txBody>
      </p:sp>
      <p:pic>
        <p:nvPicPr>
          <p:cNvPr id="5" name="Picture 4" descr="An image of two male colleagues with a new female staff member who has special needs." title="Image of Worker Orientation Modul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13160" y="2024063"/>
            <a:ext cx="4696178" cy="2641600"/>
          </a:xfrm>
          <a:prstGeom prst="rect">
            <a:avLst/>
          </a:prstGeom>
        </p:spPr>
      </p:pic>
    </p:spTree>
    <p:extLst>
      <p:ext uri="{BB962C8B-B14F-4D97-AF65-F5344CB8AC3E}">
        <p14:creationId xmlns:p14="http://schemas.microsoft.com/office/powerpoint/2010/main" val="2775898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Timeframe to report incidents</a:t>
            </a:r>
            <a:endParaRPr lang="en-AU" dirty="0"/>
          </a:p>
        </p:txBody>
      </p:sp>
      <p:sp>
        <p:nvSpPr>
          <p:cNvPr id="3" name="Content Placeholder 2"/>
          <p:cNvSpPr>
            <a:spLocks noGrp="1"/>
          </p:cNvSpPr>
          <p:nvPr>
            <p:ph idx="1"/>
          </p:nvPr>
        </p:nvSpPr>
        <p:spPr>
          <a:xfrm>
            <a:off x="853439" y="1645920"/>
            <a:ext cx="10759441" cy="4710430"/>
          </a:xfrm>
        </p:spPr>
        <p:txBody>
          <a:bodyPr>
            <a:normAutofit lnSpcReduction="10000"/>
          </a:bodyPr>
          <a:lstStyle/>
          <a:p>
            <a:pPr>
              <a:lnSpc>
                <a:spcPct val="100000"/>
              </a:lnSpc>
            </a:pPr>
            <a:r>
              <a:rPr lang="en-AU" sz="2800" b="0" dirty="0" smtClean="0"/>
              <a:t>Most Reportable </a:t>
            </a:r>
            <a:r>
              <a:rPr lang="en-AU" sz="2800" b="0" dirty="0"/>
              <a:t>I</a:t>
            </a:r>
            <a:r>
              <a:rPr lang="en-AU" sz="2800" b="0" dirty="0" smtClean="0"/>
              <a:t>ncidents </a:t>
            </a:r>
            <a:r>
              <a:rPr lang="en-AU" sz="2800" dirty="0" smtClean="0"/>
              <a:t>must be notified to us within 24 hours </a:t>
            </a:r>
            <a:r>
              <a:rPr lang="en-AU" sz="2800" b="0" dirty="0" smtClean="0"/>
              <a:t>of a provider’s key personnel being made aware of it.</a:t>
            </a:r>
          </a:p>
          <a:p>
            <a:pPr>
              <a:lnSpc>
                <a:spcPct val="100000"/>
              </a:lnSpc>
            </a:pPr>
            <a:endParaRPr lang="en-AU" sz="2800" b="0" dirty="0" smtClean="0"/>
          </a:p>
          <a:p>
            <a:pPr>
              <a:lnSpc>
                <a:spcPct val="100000"/>
              </a:lnSpc>
            </a:pPr>
            <a:r>
              <a:rPr lang="en-AU" sz="2800" b="0" dirty="0"/>
              <a:t>A</a:t>
            </a:r>
            <a:r>
              <a:rPr lang="en-AU" sz="2800" dirty="0" smtClean="0"/>
              <a:t> more detailed report</a:t>
            </a:r>
            <a:r>
              <a:rPr lang="en-AU" sz="2800" b="0" dirty="0" smtClean="0"/>
              <a:t> about the incident and actions taken in response to it must be provided </a:t>
            </a:r>
            <a:r>
              <a:rPr lang="en-AU" sz="2800" dirty="0" smtClean="0"/>
              <a:t>within 5 business days</a:t>
            </a:r>
            <a:r>
              <a:rPr lang="en-AU" sz="2800" b="0" dirty="0" smtClean="0"/>
              <a:t>.</a:t>
            </a:r>
          </a:p>
          <a:p>
            <a:pPr>
              <a:lnSpc>
                <a:spcPct val="100000"/>
              </a:lnSpc>
            </a:pPr>
            <a:endParaRPr lang="en-AU" sz="2800" b="0" dirty="0" smtClean="0"/>
          </a:p>
          <a:p>
            <a:pPr>
              <a:lnSpc>
                <a:spcPct val="100000"/>
              </a:lnSpc>
            </a:pPr>
            <a:r>
              <a:rPr lang="en-AU" sz="2800" b="0" dirty="0" smtClean="0"/>
              <a:t>The </a:t>
            </a:r>
            <a:r>
              <a:rPr lang="en-AU" sz="2800" dirty="0"/>
              <a:t>unauthorised use of restrictive practice must be notified to </a:t>
            </a:r>
            <a:r>
              <a:rPr lang="en-AU" sz="2800" dirty="0" smtClean="0"/>
              <a:t>us within </a:t>
            </a:r>
            <a:r>
              <a:rPr lang="en-AU" sz="2800" dirty="0"/>
              <a:t>5 business days</a:t>
            </a:r>
            <a:r>
              <a:rPr lang="en-AU" sz="2800" b="0" dirty="0"/>
              <a:t> of a provider’s key personnel being made aware of it. </a:t>
            </a:r>
            <a:r>
              <a:rPr lang="en-AU" sz="2800" b="0" dirty="0" smtClean="0"/>
              <a:t/>
            </a:r>
            <a:br>
              <a:rPr lang="en-AU" sz="2800" b="0" dirty="0" smtClean="0"/>
            </a:br>
            <a:endParaRPr lang="en-AU" sz="2800" b="0" dirty="0" smtClean="0"/>
          </a:p>
          <a:p>
            <a:pPr>
              <a:lnSpc>
                <a:spcPct val="100000"/>
              </a:lnSpc>
            </a:pPr>
            <a:r>
              <a:rPr lang="en-AU" sz="2800" b="0" dirty="0" smtClean="0"/>
              <a:t>If </a:t>
            </a:r>
            <a:r>
              <a:rPr lang="en-AU" sz="2800" b="0" dirty="0"/>
              <a:t>there is </a:t>
            </a:r>
            <a:r>
              <a:rPr lang="en-AU" sz="2800" dirty="0"/>
              <a:t>harm to a participant</a:t>
            </a:r>
            <a:r>
              <a:rPr lang="en-AU" sz="2800" b="0" dirty="0"/>
              <a:t>, it </a:t>
            </a:r>
            <a:r>
              <a:rPr lang="en-AU" sz="2800" dirty="0"/>
              <a:t>must be reported within 24 hours</a:t>
            </a:r>
            <a:r>
              <a:rPr lang="en-AU" sz="2800" b="0" dirty="0"/>
              <a:t>.</a:t>
            </a:r>
          </a:p>
          <a:p>
            <a:pPr>
              <a:lnSpc>
                <a:spcPct val="100000"/>
              </a:lnSpc>
            </a:pPr>
            <a:endParaRPr lang="en-AU" b="0" dirty="0" smtClean="0"/>
          </a:p>
          <a:p>
            <a:endParaRPr lang="en-AU" dirty="0"/>
          </a:p>
        </p:txBody>
      </p:sp>
      <p:sp>
        <p:nvSpPr>
          <p:cNvPr id="4" name="Slide Number Placeholder 3"/>
          <p:cNvSpPr>
            <a:spLocks noGrp="1"/>
          </p:cNvSpPr>
          <p:nvPr>
            <p:ph type="sldNum" sz="quarter" idx="12"/>
          </p:nvPr>
        </p:nvSpPr>
        <p:spPr/>
        <p:txBody>
          <a:bodyPr/>
          <a:lstStyle/>
          <a:p>
            <a:r>
              <a:rPr lang="en-AU" dirty="0" smtClean="0"/>
              <a:t>10</a:t>
            </a:r>
            <a:endParaRPr lang="en-AU" dirty="0"/>
          </a:p>
        </p:txBody>
      </p:sp>
    </p:spTree>
    <p:extLst>
      <p:ext uri="{BB962C8B-B14F-4D97-AF65-F5344CB8AC3E}">
        <p14:creationId xmlns:p14="http://schemas.microsoft.com/office/powerpoint/2010/main" val="3674754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 we can take</a:t>
            </a:r>
            <a:endParaRPr lang="en-AU" dirty="0"/>
          </a:p>
        </p:txBody>
      </p:sp>
      <p:sp>
        <p:nvSpPr>
          <p:cNvPr id="3" name="Content Placeholder 2"/>
          <p:cNvSpPr>
            <a:spLocks noGrp="1"/>
          </p:cNvSpPr>
          <p:nvPr>
            <p:ph idx="1"/>
          </p:nvPr>
        </p:nvSpPr>
        <p:spPr>
          <a:xfrm>
            <a:off x="685800" y="1645920"/>
            <a:ext cx="11018520" cy="4890430"/>
          </a:xfrm>
        </p:spPr>
        <p:txBody>
          <a:bodyPr>
            <a:normAutofit fontScale="85000" lnSpcReduction="10000"/>
          </a:bodyPr>
          <a:lstStyle/>
          <a:p>
            <a:r>
              <a:rPr lang="en-AU" sz="3200" dirty="0"/>
              <a:t>If a </a:t>
            </a:r>
            <a:r>
              <a:rPr lang="en-AU" sz="3200" dirty="0" smtClean="0"/>
              <a:t>Reportable </a:t>
            </a:r>
            <a:r>
              <a:rPr lang="en-AU" sz="3200" dirty="0"/>
              <a:t>I</a:t>
            </a:r>
            <a:r>
              <a:rPr lang="en-AU" sz="3200" dirty="0" smtClean="0"/>
              <a:t>ncident </a:t>
            </a:r>
            <a:r>
              <a:rPr lang="en-AU" sz="3200" dirty="0"/>
              <a:t>raises a serious compliance issue, we have powers to take </a:t>
            </a:r>
            <a:r>
              <a:rPr lang="en-AU" sz="3200" dirty="0" smtClean="0"/>
              <a:t>action, </a:t>
            </a:r>
            <a:r>
              <a:rPr lang="en-AU" sz="3200" b="0" dirty="0" smtClean="0"/>
              <a:t>which may include:</a:t>
            </a:r>
            <a:br>
              <a:rPr lang="en-AU" sz="3200" b="0" dirty="0" smtClean="0"/>
            </a:br>
            <a:endParaRPr lang="en-AU" sz="3200" b="0" dirty="0"/>
          </a:p>
          <a:p>
            <a:pPr marL="342900" indent="-342900">
              <a:buFont typeface="Arial" panose="020B0604020202020204" pitchFamily="34" charset="0"/>
              <a:buChar char="•"/>
            </a:pPr>
            <a:r>
              <a:rPr lang="en-AU" sz="3200" b="0" dirty="0"/>
              <a:t>requiring the provider to undertake specified remedial </a:t>
            </a:r>
            <a:r>
              <a:rPr lang="en-AU" sz="3200" b="0" dirty="0" smtClean="0"/>
              <a:t>action</a:t>
            </a:r>
            <a:br>
              <a:rPr lang="en-AU" sz="3200" b="0" dirty="0" smtClean="0"/>
            </a:br>
            <a:r>
              <a:rPr lang="en-AU" sz="3200" b="0" dirty="0" smtClean="0"/>
              <a:t> </a:t>
            </a:r>
            <a:endParaRPr lang="en-AU" sz="3200" b="0" dirty="0"/>
          </a:p>
          <a:p>
            <a:pPr marL="342900" indent="-342900">
              <a:buFont typeface="Arial" panose="020B0604020202020204" pitchFamily="34" charset="0"/>
              <a:buChar char="•"/>
            </a:pPr>
            <a:r>
              <a:rPr lang="en-AU" sz="3200" b="0" dirty="0"/>
              <a:t>carrying out an internal investigation about the </a:t>
            </a:r>
            <a:r>
              <a:rPr lang="en-AU" sz="3200" b="0" dirty="0" smtClean="0"/>
              <a:t>incident</a:t>
            </a:r>
            <a:br>
              <a:rPr lang="en-AU" sz="3200" b="0" dirty="0" smtClean="0"/>
            </a:br>
            <a:endParaRPr lang="en-AU" sz="3200" b="0" dirty="0"/>
          </a:p>
          <a:p>
            <a:pPr marL="342900" indent="-342900">
              <a:buFont typeface="Arial" panose="020B0604020202020204" pitchFamily="34" charset="0"/>
              <a:buChar char="•"/>
            </a:pPr>
            <a:r>
              <a:rPr lang="en-AU" sz="3200" b="0" dirty="0"/>
              <a:t>engaging an independent expert to investigate and report on the </a:t>
            </a:r>
            <a:r>
              <a:rPr lang="en-AU" sz="3200" b="0" dirty="0" smtClean="0"/>
              <a:t>incident </a:t>
            </a:r>
            <a:br>
              <a:rPr lang="en-AU" sz="3200" b="0" dirty="0" smtClean="0"/>
            </a:br>
            <a:endParaRPr lang="en-AU" sz="3200" b="0" dirty="0" smtClean="0"/>
          </a:p>
          <a:p>
            <a:pPr marL="342900" indent="-342900">
              <a:buFont typeface="Arial" panose="020B0604020202020204" pitchFamily="34" charset="0"/>
              <a:buChar char="•"/>
            </a:pPr>
            <a:r>
              <a:rPr lang="en-AU" sz="3200" b="0" dirty="0"/>
              <a:t>g</a:t>
            </a:r>
            <a:r>
              <a:rPr lang="en-AU" sz="3200" b="0" dirty="0" smtClean="0"/>
              <a:t>ive information to police or refer to another body e.g. child protection authorities.</a:t>
            </a:r>
            <a:r>
              <a:rPr lang="en-AU" sz="2800" b="0" dirty="0" smtClean="0"/>
              <a:t/>
            </a:r>
            <a:br>
              <a:rPr lang="en-AU" sz="2800" b="0" dirty="0" smtClean="0"/>
            </a:br>
            <a:endParaRPr lang="en-AU" sz="2800" b="0" dirty="0"/>
          </a:p>
          <a:p>
            <a:endParaRPr lang="en-AU" sz="2800" b="0" dirty="0"/>
          </a:p>
          <a:p>
            <a:endParaRPr lang="en-AU" dirty="0"/>
          </a:p>
        </p:txBody>
      </p:sp>
      <p:sp>
        <p:nvSpPr>
          <p:cNvPr id="4" name="Slide Number Placeholder 3"/>
          <p:cNvSpPr>
            <a:spLocks noGrp="1"/>
          </p:cNvSpPr>
          <p:nvPr>
            <p:ph type="sldNum" sz="quarter" idx="12"/>
          </p:nvPr>
        </p:nvSpPr>
        <p:spPr/>
        <p:txBody>
          <a:bodyPr/>
          <a:lstStyle/>
          <a:p>
            <a:r>
              <a:rPr lang="en-AU" dirty="0" smtClean="0"/>
              <a:t>11</a:t>
            </a:r>
            <a:endParaRPr lang="en-AU" dirty="0"/>
          </a:p>
        </p:txBody>
      </p:sp>
    </p:spTree>
    <p:extLst>
      <p:ext uri="{BB962C8B-B14F-4D97-AF65-F5344CB8AC3E}">
        <p14:creationId xmlns:p14="http://schemas.microsoft.com/office/powerpoint/2010/main" val="3311209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report an incident</a:t>
            </a:r>
            <a:endParaRPr lang="en-AU" dirty="0"/>
          </a:p>
        </p:txBody>
      </p:sp>
      <p:sp>
        <p:nvSpPr>
          <p:cNvPr id="3" name="Content Placeholder 2" descr="To report an incident go to the following website www.ndiscommission.gov.au/providers/reportable-incidents" title="To report an incident"/>
          <p:cNvSpPr>
            <a:spLocks noGrp="1"/>
          </p:cNvSpPr>
          <p:nvPr>
            <p:ph idx="1"/>
          </p:nvPr>
        </p:nvSpPr>
        <p:spPr>
          <a:xfrm>
            <a:off x="671804" y="2422566"/>
            <a:ext cx="10537533" cy="3778208"/>
          </a:xfrm>
        </p:spPr>
        <p:txBody>
          <a:bodyPr/>
          <a:lstStyle/>
          <a:p>
            <a:r>
              <a:rPr lang="en-AU" sz="2800" b="0" dirty="0" smtClean="0"/>
              <a:t>To report an incident:</a:t>
            </a:r>
          </a:p>
          <a:p>
            <a:endParaRPr lang="en-AU" sz="2800" dirty="0"/>
          </a:p>
          <a:p>
            <a:r>
              <a:rPr lang="en-AU" sz="2800" b="0" u="sng" dirty="0" smtClean="0">
                <a:hlinkClick r:id="rId3"/>
              </a:rPr>
              <a:t>www.ndiscommission.gov.au/providers/reportable-incidents</a:t>
            </a:r>
            <a:endParaRPr lang="en-AU" sz="2800" b="0" u="sng" dirty="0" smtClean="0"/>
          </a:p>
          <a:p>
            <a:endParaRPr lang="en-AU" sz="2800" u="sng" dirty="0"/>
          </a:p>
        </p:txBody>
      </p:sp>
      <p:sp>
        <p:nvSpPr>
          <p:cNvPr id="4" name="Slide Number Placeholder 3"/>
          <p:cNvSpPr>
            <a:spLocks noGrp="1"/>
          </p:cNvSpPr>
          <p:nvPr>
            <p:ph type="sldNum" sz="quarter" idx="12"/>
          </p:nvPr>
        </p:nvSpPr>
        <p:spPr/>
        <p:txBody>
          <a:bodyPr/>
          <a:lstStyle/>
          <a:p>
            <a:r>
              <a:rPr lang="en-AU" dirty="0" smtClean="0"/>
              <a:t>12</a:t>
            </a:r>
            <a:endParaRPr lang="en-AU" dirty="0"/>
          </a:p>
        </p:txBody>
      </p:sp>
    </p:spTree>
    <p:extLst>
      <p:ext uri="{BB962C8B-B14F-4D97-AF65-F5344CB8AC3E}">
        <p14:creationId xmlns:p14="http://schemas.microsoft.com/office/powerpoint/2010/main" val="3593434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0886C-1CE6-4193-AE40-C14BD6D0B8BE}"/>
              </a:ext>
            </a:extLst>
          </p:cNvPr>
          <p:cNvSpPr>
            <a:spLocks noGrp="1"/>
          </p:cNvSpPr>
          <p:nvPr>
            <p:ph type="title"/>
          </p:nvPr>
        </p:nvSpPr>
        <p:spPr/>
        <p:txBody>
          <a:bodyPr/>
          <a:lstStyle/>
          <a:p>
            <a:r>
              <a:rPr lang="en-AU" dirty="0" smtClean="0"/>
              <a:t>Further Information</a:t>
            </a:r>
            <a:endParaRPr lang="en-AU" dirty="0"/>
          </a:p>
        </p:txBody>
      </p:sp>
      <p:sp>
        <p:nvSpPr>
          <p:cNvPr id="5" name="Content Placeholder 4" descr="Visit the website www.ndiscommision.gov.au or contact 1800 035 544 or follow us on linkedin and facebook" title="For more information">
            <a:extLst>
              <a:ext uri="{FF2B5EF4-FFF2-40B4-BE49-F238E27FC236}">
                <a16:creationId xmlns:a16="http://schemas.microsoft.com/office/drawing/2014/main" id="{9ED222FA-AE38-4CCB-BB5D-92A6DEF34384}"/>
              </a:ext>
            </a:extLst>
          </p:cNvPr>
          <p:cNvSpPr>
            <a:spLocks noGrp="1"/>
          </p:cNvSpPr>
          <p:nvPr>
            <p:ph idx="1"/>
          </p:nvPr>
        </p:nvSpPr>
        <p:spPr>
          <a:xfrm>
            <a:off x="1776883" y="1552348"/>
            <a:ext cx="4034295" cy="4804001"/>
          </a:xfrm>
        </p:spPr>
        <p:txBody>
          <a:bodyPr>
            <a:normAutofit/>
          </a:bodyPr>
          <a:lstStyle/>
          <a:p>
            <a:endParaRPr lang="en-AU" dirty="0" smtClean="0"/>
          </a:p>
          <a:p>
            <a:r>
              <a:rPr lang="en-AU" dirty="0" smtClean="0"/>
              <a:t>For </a:t>
            </a:r>
            <a:r>
              <a:rPr lang="en-AU" dirty="0"/>
              <a:t>more information visit</a:t>
            </a:r>
            <a:r>
              <a:rPr lang="en-AU" dirty="0" smtClean="0"/>
              <a:t>:</a:t>
            </a:r>
          </a:p>
          <a:p>
            <a:r>
              <a:rPr lang="en-AU" dirty="0" smtClean="0">
                <a:hlinkClick r:id="rId3"/>
              </a:rPr>
              <a:t>www.ndiscommission.gov.au</a:t>
            </a:r>
            <a:endParaRPr lang="en-AU" dirty="0" smtClean="0"/>
          </a:p>
          <a:p>
            <a:endParaRPr lang="en-AU" dirty="0" smtClean="0"/>
          </a:p>
          <a:p>
            <a:endParaRPr lang="en-AU" dirty="0" smtClean="0"/>
          </a:p>
          <a:p>
            <a:r>
              <a:rPr lang="en-AU" dirty="0" smtClean="0"/>
              <a:t>Or contact: 1800 035 544</a:t>
            </a:r>
          </a:p>
          <a:p>
            <a:r>
              <a:rPr lang="en-AU" sz="2000" b="0" i="1" dirty="0"/>
              <a:t>This is a free call from </a:t>
            </a:r>
            <a:r>
              <a:rPr lang="en-AU" sz="2000" b="0" i="1" dirty="0" smtClean="0"/>
              <a:t>landlines</a:t>
            </a:r>
          </a:p>
          <a:p>
            <a:endParaRPr lang="en-AU" sz="1000" b="0" i="1" dirty="0" smtClean="0"/>
          </a:p>
          <a:p>
            <a:pPr>
              <a:lnSpc>
                <a:spcPct val="100000"/>
              </a:lnSpc>
            </a:pPr>
            <a:endParaRPr lang="en-AU" sz="1000" b="0" i="1" dirty="0"/>
          </a:p>
          <a:p>
            <a:r>
              <a:rPr lang="en-AU" sz="2400" dirty="0"/>
              <a:t>Follow us on LinkedIn </a:t>
            </a:r>
            <a:r>
              <a:rPr lang="en-AU" sz="2400" dirty="0" smtClean="0"/>
              <a:t>and </a:t>
            </a:r>
            <a:r>
              <a:rPr lang="en-AU" sz="2400" dirty="0"/>
              <a:t>Facebook</a:t>
            </a:r>
          </a:p>
          <a:p>
            <a:endParaRPr lang="en-AU" dirty="0"/>
          </a:p>
        </p:txBody>
      </p:sp>
      <p:sp>
        <p:nvSpPr>
          <p:cNvPr id="2" name="Slide Number Placeholder 1"/>
          <p:cNvSpPr>
            <a:spLocks noGrp="1"/>
          </p:cNvSpPr>
          <p:nvPr>
            <p:ph type="sldNum" sz="quarter" idx="12"/>
          </p:nvPr>
        </p:nvSpPr>
        <p:spPr/>
        <p:txBody>
          <a:bodyPr/>
          <a:lstStyle/>
          <a:p>
            <a:r>
              <a:rPr lang="en-AU" sz="1400" dirty="0" smtClean="0"/>
              <a:t>13</a:t>
            </a:r>
            <a:endParaRPr lang="en-AU" sz="1400" dirty="0"/>
          </a:p>
        </p:txBody>
      </p:sp>
      <p:pic>
        <p:nvPicPr>
          <p:cNvPr id="7" name="Picture 6" descr="Image of man on telephone demonstrating that our number is a free call from landlines" title="Image of Contact us"/>
          <p:cNvPicPr>
            <a:picLocks noChangeAspect="1"/>
          </p:cNvPicPr>
          <p:nvPr/>
        </p:nvPicPr>
        <p:blipFill>
          <a:blip r:embed="rId4"/>
          <a:stretch>
            <a:fillRect/>
          </a:stretch>
        </p:blipFill>
        <p:spPr>
          <a:xfrm>
            <a:off x="508372" y="3703571"/>
            <a:ext cx="1104790" cy="1288922"/>
          </a:xfrm>
          <a:prstGeom prst="rect">
            <a:avLst/>
          </a:prstGeom>
        </p:spPr>
      </p:pic>
      <p:pic>
        <p:nvPicPr>
          <p:cNvPr id="8" name="Picture 7" descr="An image for more information you can visit the website at www.ndiscommision.gov.au" title="Image of More Information"/>
          <p:cNvPicPr>
            <a:picLocks noChangeAspect="1"/>
          </p:cNvPicPr>
          <p:nvPr/>
        </p:nvPicPr>
        <p:blipFill rotWithShape="1">
          <a:blip r:embed="rId5"/>
          <a:srcRect r="6791"/>
          <a:stretch/>
        </p:blipFill>
        <p:spPr>
          <a:xfrm>
            <a:off x="352163" y="1552349"/>
            <a:ext cx="1260999" cy="2065959"/>
          </a:xfrm>
          <a:prstGeom prst="rect">
            <a:avLst/>
          </a:prstGeom>
        </p:spPr>
      </p:pic>
      <p:sp>
        <p:nvSpPr>
          <p:cNvPr id="6" name="Picture Placeholder 5" descr="Image of mother with child">
            <a:extLst>
              <a:ext uri="{FF2B5EF4-FFF2-40B4-BE49-F238E27FC236}">
                <a16:creationId xmlns:a16="http://schemas.microsoft.com/office/drawing/2014/main" id="{BD598ADF-42C1-4E75-9839-BC246BED1E99}"/>
              </a:ext>
            </a:extLst>
          </p:cNvPr>
          <p:cNvSpPr>
            <a:spLocks noGrp="1"/>
          </p:cNvSpPr>
          <p:nvPr>
            <p:ph type="pic" sz="quarter" idx="13"/>
          </p:nvPr>
        </p:nvSpPr>
        <p:spPr>
          <a:xfrm>
            <a:off x="5974898" y="1645659"/>
            <a:ext cx="5756951" cy="3803422"/>
          </a:xfrm>
          <a:blipFill>
            <a:blip r:embed="rId6"/>
            <a:stretch>
              <a:fillRect/>
            </a:stretch>
          </a:blipFill>
        </p:spPr>
      </p:sp>
      <p:pic>
        <p:nvPicPr>
          <p:cNvPr id="9" name="Picture 8" descr="Image that indicates to follow us on LinkedIn" title="Image of LinkedIn">
            <a:hlinkClick r:id="rId7"/>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1433" y="5201865"/>
            <a:ext cx="701978" cy="701978"/>
          </a:xfrm>
          <a:prstGeom prst="rect">
            <a:avLst/>
          </a:prstGeom>
        </p:spPr>
      </p:pic>
      <p:pic>
        <p:nvPicPr>
          <p:cNvPr id="10" name="Picture 9" descr="Image that indicates to follow us on Facebook" title="Image of Facebook"/>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0767" y="5716593"/>
            <a:ext cx="639756" cy="639756"/>
          </a:xfrm>
          <a:prstGeom prst="rect">
            <a:avLst/>
          </a:prstGeom>
        </p:spPr>
      </p:pic>
    </p:spTree>
    <p:extLst>
      <p:ext uri="{BB962C8B-B14F-4D97-AF65-F5344CB8AC3E}">
        <p14:creationId xmlns:p14="http://schemas.microsoft.com/office/powerpoint/2010/main" val="85459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9600" dirty="0" smtClean="0">
                <a:solidFill>
                  <a:schemeClr val="accent6"/>
                </a:solidFill>
              </a:rPr>
              <a:t>		</a:t>
            </a:r>
            <a:r>
              <a:rPr lang="en-AU" sz="9600" dirty="0" smtClean="0"/>
              <a:t>Questions?</a:t>
            </a:r>
            <a:endParaRPr lang="en-AU" sz="9600"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smtClean="0">
                <a:ln>
                  <a:noFill/>
                </a:ln>
                <a:solidFill>
                  <a:prstClr val="white"/>
                </a:solidFill>
                <a:effectLst/>
                <a:uLnTx/>
                <a:uFillTx/>
                <a:latin typeface="Calibri" panose="020F0502020204030204"/>
                <a:ea typeface="+mn-ea"/>
                <a:cs typeface="+mn-cs"/>
              </a:rPr>
              <a:t>14</a:t>
            </a:r>
            <a:endParaRPr kumimoji="0" lang="en-AU"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56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needs to be registered?</a:t>
            </a:r>
            <a:endParaRPr lang="en-AU" dirty="0"/>
          </a:p>
        </p:txBody>
      </p:sp>
      <p:sp>
        <p:nvSpPr>
          <p:cNvPr id="3" name="Content Placeholder 2"/>
          <p:cNvSpPr>
            <a:spLocks noGrp="1"/>
          </p:cNvSpPr>
          <p:nvPr>
            <p:ph idx="1"/>
          </p:nvPr>
        </p:nvSpPr>
        <p:spPr/>
        <p:txBody>
          <a:bodyPr>
            <a:normAutofit fontScale="77500" lnSpcReduction="20000"/>
          </a:bodyPr>
          <a:lstStyle/>
          <a:p>
            <a:r>
              <a:rPr lang="en-AU" sz="2800" b="0" dirty="0" smtClean="0"/>
              <a:t>Providers must be registered with the NDIS Commission if you deliver one or more of the following:</a:t>
            </a:r>
          </a:p>
          <a:p>
            <a:pPr marL="342900" indent="-342900">
              <a:buFont typeface="Arial" panose="020B0604020202020204" pitchFamily="34" charset="0"/>
              <a:buChar char="•"/>
            </a:pPr>
            <a:r>
              <a:rPr lang="en-AU" sz="2800" b="0" dirty="0" smtClean="0"/>
              <a:t>Services </a:t>
            </a:r>
            <a:r>
              <a:rPr lang="en-AU" sz="2800" b="0" dirty="0"/>
              <a:t>and supports to NDIS participants who have their plan managed by the </a:t>
            </a:r>
            <a:r>
              <a:rPr lang="en-AU" sz="2800" b="0" dirty="0" smtClean="0"/>
              <a:t>NDIA</a:t>
            </a:r>
          </a:p>
          <a:p>
            <a:pPr marL="342900" indent="-342900">
              <a:buFont typeface="Arial" panose="020B0604020202020204" pitchFamily="34" charset="0"/>
              <a:buChar char="•"/>
            </a:pPr>
            <a:r>
              <a:rPr lang="en-AU" sz="2800" b="0" dirty="0" smtClean="0"/>
              <a:t>Specialist activities: SDA and Behaviour Support</a:t>
            </a:r>
          </a:p>
          <a:p>
            <a:pPr marL="342900" indent="-342900">
              <a:buFont typeface="Arial" panose="020B0604020202020204" pitchFamily="34" charset="0"/>
              <a:buChar char="•"/>
            </a:pPr>
            <a:r>
              <a:rPr lang="en-AU" sz="2800" b="0" dirty="0" smtClean="0"/>
              <a:t>Implement </a:t>
            </a:r>
            <a:r>
              <a:rPr lang="en-AU" sz="2800" b="0" dirty="0"/>
              <a:t>restrictive </a:t>
            </a:r>
            <a:r>
              <a:rPr lang="en-AU" sz="2800" b="0" dirty="0" smtClean="0"/>
              <a:t>practices as part of the supports and services to participants</a:t>
            </a:r>
            <a:endParaRPr lang="en-AU" sz="2800" b="0" dirty="0"/>
          </a:p>
          <a:p>
            <a:pPr marL="342900" indent="-342900">
              <a:buFont typeface="Arial" panose="020B0604020202020204" pitchFamily="34" charset="0"/>
              <a:buChar char="•"/>
            </a:pPr>
            <a:r>
              <a:rPr lang="en-AU" sz="2800" b="0" dirty="0" smtClean="0"/>
              <a:t>Providers delivering supports to people under the Commonwealth Continuity of Support program</a:t>
            </a:r>
          </a:p>
          <a:p>
            <a:endParaRPr lang="en-AU" sz="2800" b="0" dirty="0"/>
          </a:p>
          <a:p>
            <a:r>
              <a:rPr lang="en-AU" sz="2800" dirty="0" smtClean="0"/>
              <a:t>There are benefits to providers in being registered</a:t>
            </a:r>
            <a:endParaRPr lang="en-AU" sz="2800" dirty="0"/>
          </a:p>
          <a:p>
            <a:endParaRPr lang="en-AU" dirty="0"/>
          </a:p>
          <a:p>
            <a:endParaRPr lang="en-AU" dirty="0"/>
          </a:p>
        </p:txBody>
      </p:sp>
      <p:sp>
        <p:nvSpPr>
          <p:cNvPr id="4" name="Slide Number Placeholder 3"/>
          <p:cNvSpPr>
            <a:spLocks noGrp="1"/>
          </p:cNvSpPr>
          <p:nvPr>
            <p:ph type="sldNum" sz="quarter" idx="12"/>
          </p:nvPr>
        </p:nvSpPr>
        <p:spPr/>
        <p:txBody>
          <a:bodyPr/>
          <a:lstStyle/>
          <a:p>
            <a:fld id="{C0F55C17-AF72-40D4-ADBD-B5505DEBF9BA}" type="slidenum">
              <a:rPr lang="en-AU" smtClean="0"/>
              <a:t>5</a:t>
            </a:fld>
            <a:endParaRPr lang="en-AU"/>
          </a:p>
        </p:txBody>
      </p:sp>
    </p:spTree>
    <p:extLst>
      <p:ext uri="{BB962C8B-B14F-4D97-AF65-F5344CB8AC3E}">
        <p14:creationId xmlns:p14="http://schemas.microsoft.com/office/powerpoint/2010/main" val="2698291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registration involve?</a:t>
            </a:r>
            <a:endParaRPr lang="en-AU" dirty="0"/>
          </a:p>
        </p:txBody>
      </p:sp>
      <p:sp>
        <p:nvSpPr>
          <p:cNvPr id="3" name="Content Placeholder 2"/>
          <p:cNvSpPr>
            <a:spLocks noGrp="1"/>
          </p:cNvSpPr>
          <p:nvPr>
            <p:ph idx="1"/>
          </p:nvPr>
        </p:nvSpPr>
        <p:spPr/>
        <p:txBody>
          <a:bodyPr>
            <a:normAutofit/>
          </a:bodyPr>
          <a:lstStyle/>
          <a:p>
            <a:r>
              <a:rPr lang="en-AU" sz="2800" b="0" dirty="0" smtClean="0"/>
              <a:t>There are three components to registration:</a:t>
            </a:r>
          </a:p>
          <a:p>
            <a:endParaRPr lang="en-AU" sz="2800" b="0" dirty="0"/>
          </a:p>
          <a:p>
            <a:pPr marL="457200" indent="-457200">
              <a:buFont typeface="Arial" panose="020B0604020202020204" pitchFamily="34" charset="0"/>
              <a:buChar char="•"/>
            </a:pPr>
            <a:r>
              <a:rPr lang="en-AU" sz="2800" b="0" dirty="0" smtClean="0"/>
              <a:t>assesses the </a:t>
            </a:r>
            <a:r>
              <a:rPr lang="en-AU" sz="2800" dirty="0" smtClean="0"/>
              <a:t>provider and its key personnel </a:t>
            </a:r>
            <a:r>
              <a:rPr lang="en-AU" sz="2800" b="0" dirty="0" smtClean="0"/>
              <a:t>for </a:t>
            </a:r>
            <a:r>
              <a:rPr lang="en-AU" sz="2800" dirty="0" smtClean="0"/>
              <a:t>suitability</a:t>
            </a:r>
            <a:r>
              <a:rPr lang="en-AU" sz="2800" b="0" dirty="0" smtClean="0"/>
              <a:t> to </a:t>
            </a:r>
            <a:r>
              <a:rPr lang="en-AU" sz="2800" b="0" dirty="0"/>
              <a:t>participate in the NDIS </a:t>
            </a:r>
            <a:r>
              <a:rPr lang="en-AU" sz="2800" b="0" dirty="0" smtClean="0"/>
              <a:t>market, and</a:t>
            </a:r>
          </a:p>
          <a:p>
            <a:pPr marL="457200" indent="-457200">
              <a:buFont typeface="Arial" panose="020B0604020202020204" pitchFamily="34" charset="0"/>
              <a:buChar char="•"/>
            </a:pPr>
            <a:r>
              <a:rPr lang="en-AU" sz="2800" b="0" dirty="0" smtClean="0"/>
              <a:t>Independent assessment (audit) of against</a:t>
            </a:r>
            <a:r>
              <a:rPr lang="en-AU" sz="2800" dirty="0" smtClean="0"/>
              <a:t> </a:t>
            </a:r>
            <a:r>
              <a:rPr lang="en-AU" sz="2800" b="0" dirty="0" smtClean="0"/>
              <a:t>relevant </a:t>
            </a:r>
            <a:r>
              <a:rPr lang="en-AU" sz="2800" dirty="0" smtClean="0"/>
              <a:t>NDIS Practice Standards</a:t>
            </a:r>
            <a:r>
              <a:rPr lang="en-AU" sz="2800" b="0" dirty="0" smtClean="0"/>
              <a:t>, then</a:t>
            </a:r>
          </a:p>
          <a:p>
            <a:pPr marL="457200" indent="-457200">
              <a:buFont typeface="Arial" panose="020B0604020202020204" pitchFamily="34" charset="0"/>
              <a:buChar char="•"/>
            </a:pPr>
            <a:r>
              <a:rPr lang="en-AU" sz="2800" b="0" dirty="0" smtClean="0"/>
              <a:t>sets </a:t>
            </a:r>
            <a:r>
              <a:rPr lang="en-AU" sz="2800" dirty="0" smtClean="0"/>
              <a:t>conditions</a:t>
            </a:r>
            <a:r>
              <a:rPr lang="en-AU" sz="2800" b="0" dirty="0" smtClean="0"/>
              <a:t> of registration depending on what services and supports you are registering to provide</a:t>
            </a:r>
          </a:p>
        </p:txBody>
      </p:sp>
      <p:sp>
        <p:nvSpPr>
          <p:cNvPr id="4" name="Slide Number Placeholder 3"/>
          <p:cNvSpPr>
            <a:spLocks noGrp="1"/>
          </p:cNvSpPr>
          <p:nvPr>
            <p:ph type="sldNum" sz="quarter" idx="12"/>
          </p:nvPr>
        </p:nvSpPr>
        <p:spPr/>
        <p:txBody>
          <a:bodyPr/>
          <a:lstStyle/>
          <a:p>
            <a:fld id="{C0F55C17-AF72-40D4-ADBD-B5505DEBF9BA}" type="slidenum">
              <a:rPr lang="en-AU" smtClean="0"/>
              <a:t>6</a:t>
            </a:fld>
            <a:endParaRPr lang="en-AU"/>
          </a:p>
        </p:txBody>
      </p:sp>
    </p:spTree>
    <p:extLst>
      <p:ext uri="{BB962C8B-B14F-4D97-AF65-F5344CB8AC3E}">
        <p14:creationId xmlns:p14="http://schemas.microsoft.com/office/powerpoint/2010/main" val="173056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Provider registration</a:t>
            </a:r>
            <a:endParaRPr lang="en-AU" dirty="0"/>
          </a:p>
        </p:txBody>
      </p:sp>
      <p:sp>
        <p:nvSpPr>
          <p:cNvPr id="3" name="Content Placeholder 2"/>
          <p:cNvSpPr>
            <a:spLocks noGrp="1"/>
          </p:cNvSpPr>
          <p:nvPr>
            <p:ph idx="1"/>
          </p:nvPr>
        </p:nvSpPr>
        <p:spPr>
          <a:xfrm>
            <a:off x="754063" y="1778924"/>
            <a:ext cx="10086338" cy="4183437"/>
          </a:xfrm>
        </p:spPr>
        <p:txBody>
          <a:bodyPr>
            <a:normAutofit/>
          </a:bodyPr>
          <a:lstStyle/>
          <a:p>
            <a:r>
              <a:rPr lang="en-AU" dirty="0" smtClean="0"/>
              <a:t>Conditions of </a:t>
            </a:r>
            <a:r>
              <a:rPr lang="en-AU" dirty="0"/>
              <a:t>registration:</a:t>
            </a:r>
          </a:p>
          <a:p>
            <a:pPr lvl="2"/>
            <a:r>
              <a:rPr lang="en-AU" sz="2500" dirty="0"/>
              <a:t>Compliance with Commonwealth, state and territory laws</a:t>
            </a:r>
          </a:p>
          <a:p>
            <a:pPr lvl="2"/>
            <a:r>
              <a:rPr lang="en-AU" sz="2500" dirty="0" smtClean="0"/>
              <a:t>NDIS </a:t>
            </a:r>
            <a:r>
              <a:rPr lang="en-AU" sz="2500" dirty="0"/>
              <a:t>Practice Standards</a:t>
            </a:r>
            <a:endParaRPr lang="en-AU" sz="2500" dirty="0" smtClean="0"/>
          </a:p>
          <a:p>
            <a:pPr lvl="2"/>
            <a:r>
              <a:rPr lang="en-AU" sz="2500" dirty="0" smtClean="0"/>
              <a:t>NDIS Code </a:t>
            </a:r>
            <a:r>
              <a:rPr lang="en-AU" sz="2500" dirty="0"/>
              <a:t>of </a:t>
            </a:r>
            <a:r>
              <a:rPr lang="en-AU" sz="2500" dirty="0" smtClean="0"/>
              <a:t>Conduct</a:t>
            </a:r>
          </a:p>
          <a:p>
            <a:pPr lvl="2"/>
            <a:r>
              <a:rPr lang="en-AU" sz="2500" dirty="0" smtClean="0"/>
              <a:t>Complaints </a:t>
            </a:r>
            <a:r>
              <a:rPr lang="en-AU" sz="2500" dirty="0"/>
              <a:t>management </a:t>
            </a:r>
            <a:r>
              <a:rPr lang="en-AU" sz="2500" dirty="0" smtClean="0"/>
              <a:t>and resolution requirements</a:t>
            </a:r>
            <a:endParaRPr lang="en-AU" sz="2500" dirty="0"/>
          </a:p>
          <a:p>
            <a:pPr lvl="2"/>
            <a:r>
              <a:rPr lang="en-AU" sz="2500" dirty="0" smtClean="0"/>
              <a:t>Incident </a:t>
            </a:r>
            <a:r>
              <a:rPr lang="en-AU" sz="2500" dirty="0"/>
              <a:t>management and </a:t>
            </a:r>
            <a:r>
              <a:rPr lang="en-AU" sz="2500" dirty="0" smtClean="0"/>
              <a:t>Reportable </a:t>
            </a:r>
            <a:r>
              <a:rPr lang="en-AU" sz="2500" dirty="0"/>
              <a:t>I</a:t>
            </a:r>
            <a:r>
              <a:rPr lang="en-AU" sz="2500" dirty="0" smtClean="0"/>
              <a:t>ncident </a:t>
            </a:r>
            <a:r>
              <a:rPr lang="en-AU" sz="2500" dirty="0"/>
              <a:t>requirements</a:t>
            </a:r>
          </a:p>
          <a:p>
            <a:pPr lvl="2"/>
            <a:r>
              <a:rPr lang="en-AU" sz="2500" dirty="0"/>
              <a:t>Behaviour </a:t>
            </a:r>
            <a:r>
              <a:rPr lang="en-AU" sz="2500" dirty="0" smtClean="0"/>
              <a:t>Support </a:t>
            </a:r>
            <a:r>
              <a:rPr lang="en-AU" sz="2500" dirty="0"/>
              <a:t>requirements (if applicable)</a:t>
            </a:r>
          </a:p>
          <a:p>
            <a:pPr lvl="2"/>
            <a:r>
              <a:rPr lang="en-AU" sz="2500" dirty="0"/>
              <a:t>Worker screening.</a:t>
            </a:r>
          </a:p>
          <a:p>
            <a:endParaRPr lang="en-AU"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F55C17-AF72-40D4-ADBD-B5505DEBF9BA}" type="slidenum">
              <a:rPr kumimoji="0" lang="en-AU"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n image of a lady encouraging you to register" title="Image of Registration"/>
          <p:cNvPicPr>
            <a:picLocks noChangeAspect="1"/>
          </p:cNvPicPr>
          <p:nvPr/>
        </p:nvPicPr>
        <p:blipFill>
          <a:blip r:embed="rId3"/>
          <a:stretch>
            <a:fillRect/>
          </a:stretch>
        </p:blipFill>
        <p:spPr>
          <a:xfrm>
            <a:off x="8987127" y="3596380"/>
            <a:ext cx="2771473" cy="2550276"/>
          </a:xfrm>
          <a:prstGeom prst="rect">
            <a:avLst/>
          </a:prstGeom>
        </p:spPr>
      </p:pic>
    </p:spTree>
    <p:extLst>
      <p:ext uri="{BB962C8B-B14F-4D97-AF65-F5344CB8AC3E}">
        <p14:creationId xmlns:p14="http://schemas.microsoft.com/office/powerpoint/2010/main" val="1238555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What are the Practice Standards?</a:t>
            </a:r>
            <a:endParaRPr lang="en-AU" dirty="0"/>
          </a:p>
        </p:txBody>
      </p:sp>
      <p:sp>
        <p:nvSpPr>
          <p:cNvPr id="3" name="Content Placeholder 2"/>
          <p:cNvSpPr>
            <a:spLocks noGrp="1"/>
          </p:cNvSpPr>
          <p:nvPr>
            <p:ph idx="1"/>
          </p:nvPr>
        </p:nvSpPr>
        <p:spPr/>
        <p:txBody>
          <a:bodyPr>
            <a:normAutofit/>
          </a:bodyPr>
          <a:lstStyle/>
          <a:p>
            <a:r>
              <a:rPr lang="en-AU" b="0" dirty="0" smtClean="0"/>
              <a:t>Requirements that </a:t>
            </a:r>
            <a:r>
              <a:rPr lang="en-AU" dirty="0" smtClean="0"/>
              <a:t>set the standard of service you must deliver </a:t>
            </a:r>
            <a:r>
              <a:rPr lang="en-AU" b="0" dirty="0" smtClean="0"/>
              <a:t>to be a registered NDIS provider </a:t>
            </a:r>
          </a:p>
          <a:p>
            <a:endParaRPr lang="en-AU" b="0" dirty="0" smtClean="0"/>
          </a:p>
          <a:p>
            <a:r>
              <a:rPr lang="en-AU" b="0" dirty="0" smtClean="0"/>
              <a:t>Benchmark for providers to </a:t>
            </a:r>
            <a:r>
              <a:rPr lang="en-AU" dirty="0" smtClean="0"/>
              <a:t>assess performance and demonstrate high quality and safe supports </a:t>
            </a:r>
            <a:r>
              <a:rPr lang="en-AU" b="0" dirty="0" smtClean="0"/>
              <a:t>for participants</a:t>
            </a:r>
          </a:p>
          <a:p>
            <a:endParaRPr lang="en-AU" b="0" dirty="0" smtClean="0"/>
          </a:p>
          <a:p>
            <a:r>
              <a:rPr lang="en-AU" b="0" dirty="0" smtClean="0"/>
              <a:t>Each Practice Standard is build from a </a:t>
            </a:r>
            <a:r>
              <a:rPr lang="en-AU" dirty="0" smtClean="0"/>
              <a:t>high-level participant outcome, </a:t>
            </a:r>
            <a:r>
              <a:rPr lang="en-AU" b="0" dirty="0" smtClean="0"/>
              <a:t>supported by </a:t>
            </a:r>
            <a:r>
              <a:rPr lang="en-AU" dirty="0" smtClean="0"/>
              <a:t>quality indicators.</a:t>
            </a:r>
          </a:p>
        </p:txBody>
      </p:sp>
      <p:sp>
        <p:nvSpPr>
          <p:cNvPr id="4" name="Slide Number Placeholder 3"/>
          <p:cNvSpPr>
            <a:spLocks noGrp="1"/>
          </p:cNvSpPr>
          <p:nvPr>
            <p:ph type="sldNum" sz="quarter" idx="12"/>
          </p:nvPr>
        </p:nvSpPr>
        <p:spPr/>
        <p:txBody>
          <a:bodyPr/>
          <a:lstStyle/>
          <a:p>
            <a:fld id="{C0F55C17-AF72-40D4-ADBD-B5505DEBF9BA}" type="slidenum">
              <a:rPr lang="en-AU" smtClean="0"/>
              <a:t>8</a:t>
            </a:fld>
            <a:endParaRPr lang="en-AU"/>
          </a:p>
        </p:txBody>
      </p:sp>
      <p:pic>
        <p:nvPicPr>
          <p:cNvPr id="5" name="Picture 4" descr="An icon to represent Practice Standards" title="Image of Practice Standards"/>
          <p:cNvPicPr>
            <a:picLocks noChangeAspect="1"/>
          </p:cNvPicPr>
          <p:nvPr/>
        </p:nvPicPr>
        <p:blipFill>
          <a:blip r:embed="rId3"/>
          <a:stretch>
            <a:fillRect/>
          </a:stretch>
        </p:blipFill>
        <p:spPr>
          <a:xfrm>
            <a:off x="10297800" y="4438650"/>
            <a:ext cx="1133475" cy="1571625"/>
          </a:xfrm>
          <a:prstGeom prst="rect">
            <a:avLst/>
          </a:prstGeom>
        </p:spPr>
      </p:pic>
    </p:spTree>
    <p:extLst>
      <p:ext uri="{BB962C8B-B14F-4D97-AF65-F5344CB8AC3E}">
        <p14:creationId xmlns:p14="http://schemas.microsoft.com/office/powerpoint/2010/main" val="763317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Practice Standards Audit</a:t>
            </a:r>
            <a:endParaRPr lang="en-AU" dirty="0"/>
          </a:p>
        </p:txBody>
      </p:sp>
      <p:pic>
        <p:nvPicPr>
          <p:cNvPr id="5" name="Content Placeholder 4" descr="An image explaining the two pathways for registration, verification and certification." title="Image of Registration Process"/>
          <p:cNvPicPr>
            <a:picLocks noGrp="1" noChangeAspect="1"/>
          </p:cNvPicPr>
          <p:nvPr>
            <p:ph idx="1"/>
          </p:nvPr>
        </p:nvPicPr>
        <p:blipFill>
          <a:blip r:embed="rId3"/>
          <a:stretch>
            <a:fillRect/>
          </a:stretch>
        </p:blipFill>
        <p:spPr>
          <a:xfrm>
            <a:off x="2675733" y="1667593"/>
            <a:ext cx="3767195" cy="4778757"/>
          </a:xfrm>
          <a:prstGeom prst="rect">
            <a:avLst/>
          </a:prstGeom>
        </p:spPr>
      </p:pic>
      <p:sp>
        <p:nvSpPr>
          <p:cNvPr id="4" name="Slide Number Placeholder 3"/>
          <p:cNvSpPr>
            <a:spLocks noGrp="1"/>
          </p:cNvSpPr>
          <p:nvPr>
            <p:ph type="sldNum" sz="quarter" idx="12"/>
          </p:nvPr>
        </p:nvSpPr>
        <p:spPr/>
        <p:txBody>
          <a:bodyPr/>
          <a:lstStyle/>
          <a:p>
            <a:fld id="{C0F55C17-AF72-40D4-ADBD-B5505DEBF9BA}" type="slidenum">
              <a:rPr lang="en-AU" smtClean="0"/>
              <a:t>9</a:t>
            </a:fld>
            <a:endParaRPr lang="en-AU"/>
          </a:p>
        </p:txBody>
      </p:sp>
      <p:pic>
        <p:nvPicPr>
          <p:cNvPr id="6" name="Picture 5" descr="Image describing good practice for providing supports and services." title="Image of Good Practice"/>
          <p:cNvPicPr>
            <a:picLocks noChangeAspect="1"/>
          </p:cNvPicPr>
          <p:nvPr/>
        </p:nvPicPr>
        <p:blipFill>
          <a:blip r:embed="rId4"/>
          <a:stretch>
            <a:fillRect/>
          </a:stretch>
        </p:blipFill>
        <p:spPr>
          <a:xfrm>
            <a:off x="6407104" y="2344303"/>
            <a:ext cx="3457792" cy="1264614"/>
          </a:xfrm>
          <a:prstGeom prst="rect">
            <a:avLst/>
          </a:prstGeom>
        </p:spPr>
      </p:pic>
    </p:spTree>
    <p:extLst>
      <p:ext uri="{BB962C8B-B14F-4D97-AF65-F5344CB8AC3E}">
        <p14:creationId xmlns:p14="http://schemas.microsoft.com/office/powerpoint/2010/main" val="906055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4752</TotalTime>
  <Words>1716</Words>
  <Application>Microsoft Office PowerPoint</Application>
  <PresentationFormat>Widescreen</PresentationFormat>
  <Paragraphs>378</Paragraphs>
  <Slides>44</Slides>
  <Notes>44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Symbol</vt:lpstr>
      <vt:lpstr>Times New Roman</vt:lpstr>
      <vt:lpstr>Wingdings</vt:lpstr>
      <vt:lpstr>Office Theme</vt:lpstr>
      <vt:lpstr>1_Office Theme</vt:lpstr>
      <vt:lpstr>2_Office Theme</vt:lpstr>
      <vt:lpstr>NDIS Quality and Safeguards Commission</vt:lpstr>
      <vt:lpstr>How do we work with providers?</vt:lpstr>
      <vt:lpstr>Code of conduct</vt:lpstr>
      <vt:lpstr>Code: Worker Orientation Module</vt:lpstr>
      <vt:lpstr>Who needs to be registered?</vt:lpstr>
      <vt:lpstr>What does registration involve?</vt:lpstr>
      <vt:lpstr>Provider registration</vt:lpstr>
      <vt:lpstr> What are the Practice Standards?</vt:lpstr>
      <vt:lpstr>Practice Standards Audit</vt:lpstr>
      <vt:lpstr>Practice Standards Audit - Verification</vt:lpstr>
      <vt:lpstr>Practice Standards Audit - Certification</vt:lpstr>
      <vt:lpstr> Core: Rights and responsibilities</vt:lpstr>
      <vt:lpstr>        Person centred supports</vt:lpstr>
      <vt:lpstr>Worker screening</vt:lpstr>
      <vt:lpstr>What happens when things don’t go well</vt:lpstr>
      <vt:lpstr>How the NDIS Commission will support you</vt:lpstr>
      <vt:lpstr>Further Information</vt:lpstr>
      <vt:lpstr>  Questions?</vt:lpstr>
      <vt:lpstr>NDIS Quality and Safeguards Commission</vt:lpstr>
      <vt:lpstr>PowerPoint Presentation</vt:lpstr>
      <vt:lpstr>Regulated Restrictive Practices</vt:lpstr>
      <vt:lpstr>Regulated Restrictive Practices</vt:lpstr>
      <vt:lpstr>Behaviour Support – Our Role</vt:lpstr>
      <vt:lpstr>How we will reduce/eliminate restrictive practices</vt:lpstr>
      <vt:lpstr>Behaviour Support Provider Requirements</vt:lpstr>
      <vt:lpstr>Positive Behaviour Support Capability Framework</vt:lpstr>
      <vt:lpstr>PowerPoint Presentation</vt:lpstr>
      <vt:lpstr>Developing a Behaviour Support Plan</vt:lpstr>
      <vt:lpstr>Implementing Provider Requirements</vt:lpstr>
      <vt:lpstr>Further Information</vt:lpstr>
      <vt:lpstr>NDIS Quality and Safeguards Commission</vt:lpstr>
      <vt:lpstr>PowerPoint Presentation</vt:lpstr>
      <vt:lpstr>Complaints </vt:lpstr>
      <vt:lpstr>Code of Conduct</vt:lpstr>
      <vt:lpstr>Who can make a complaint</vt:lpstr>
      <vt:lpstr>Complaints process</vt:lpstr>
      <vt:lpstr>PowerPoint Presentation</vt:lpstr>
      <vt:lpstr>Reportable Incidents </vt:lpstr>
      <vt:lpstr>What is a Reportable Incident?</vt:lpstr>
      <vt:lpstr>Timeframe to report incidents</vt:lpstr>
      <vt:lpstr>Action we can take</vt:lpstr>
      <vt:lpstr>How to report an incident</vt:lpstr>
      <vt:lpstr>Further Information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Fulford</dc:creator>
  <cp:lastModifiedBy>CHOWDHURY, Leann</cp:lastModifiedBy>
  <cp:revision>297</cp:revision>
  <cp:lastPrinted>2019-06-11T02:34:03Z</cp:lastPrinted>
  <dcterms:created xsi:type="dcterms:W3CDTF">2017-10-04T04:23:03Z</dcterms:created>
  <dcterms:modified xsi:type="dcterms:W3CDTF">2019-07-02T00:00:15Z</dcterms:modified>
</cp:coreProperties>
</file>